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0B6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7D374C-0B26-4DF8-832F-26AADA189D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3AA68AB-E211-4739-BAD5-4DF67C2495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A9F1A29-6DDE-43AA-8EB4-CC3B68743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D5C31-7930-40F9-9463-DF6EFF9CB260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BDEFD4-5446-4E6D-A77F-322C1E817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CAA008E-338E-42BA-9F4E-CACF01492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6C2C-C96D-4FC3-AA7E-A4D63013D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461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4C9C6F-866D-49B0-8CCA-7D9F793A5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51FC02E-7823-4042-929A-81A39D5FDA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15EF50C-3AF4-4864-AC44-C7C1DC9A7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D5C31-7930-40F9-9463-DF6EFF9CB260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2059EB-7130-4B70-B450-A88FFA7D3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B1706EB-7CB8-40DD-8B42-619EF275A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6C2C-C96D-4FC3-AA7E-A4D63013D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749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09885EC-E970-4D6C-8E86-5572DCAAAF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1B4963B-BF04-40B9-930A-D3B9FDC65E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F6331D-4DA7-454F-A9A8-CB3E84DA5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D5C31-7930-40F9-9463-DF6EFF9CB260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5D1968-74E1-4B71-8EC6-F7342AC74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8044166-21AD-4A22-9717-E67CFC546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6C2C-C96D-4FC3-AA7E-A4D63013D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87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5CE15D-2D54-4BF7-92AE-088715541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2E7D504-292F-40B8-97CC-10B051AFD7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B87C24-3032-48BA-BD5A-E72B9ED77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D5C31-7930-40F9-9463-DF6EFF9CB260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64D7A22-48EC-4F66-AB5D-AFEE06A89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C13116-BA4C-4FA9-B67A-8F97751B0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6C2C-C96D-4FC3-AA7E-A4D63013D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651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04C0E0-EFBF-4517-982B-7601D431D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235F2AC-B54D-464F-B570-2C9768E0E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B8AC21-4837-477A-8DBC-D3BAC8AB2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D5C31-7930-40F9-9463-DF6EFF9CB260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8E528C-772A-45F9-A421-7D6824133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06A009-4F89-4BC4-982A-D79D82065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6C2C-C96D-4FC3-AA7E-A4D63013D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560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9C5D3D-26DC-4177-ABD3-2BD2F3266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5EEA85A-08AC-4908-8642-9C317DDB5D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6E85B0D-7BE2-431E-B85F-551FCB58B5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6657A67-0F57-4EE0-B26A-4A1763431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D5C31-7930-40F9-9463-DF6EFF9CB260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016A74F-2FB4-4964-9929-E6FF85252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0DDFF9E-05C2-4452-A4CE-7EEB34EDC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6C2C-C96D-4FC3-AA7E-A4D63013D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400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E0B13F-3B3E-4B9E-9320-1A2990EB3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DBC8275-D60D-4167-B0F8-C3C28C3DBB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6370308-9D80-4A43-8BC3-D2C0FFB168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A9B3645-2C18-426E-BDAE-761F52C7A7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05B401F-C745-4F67-B470-75164FE43E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14CFE03-4A8A-4A26-8DC9-AAFF4AA37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D5C31-7930-40F9-9463-DF6EFF9CB260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5A22705-903C-463E-81E8-E7192637D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3824A5E-B4A3-4B87-8817-3BF5F8FD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6C2C-C96D-4FC3-AA7E-A4D63013D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744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C72DAB-A2B8-4249-B65A-A51C18B08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E586B6B-6EB8-4415-B7BB-F55C1A758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D5C31-7930-40F9-9463-DF6EFF9CB260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294A3A2-466F-492A-8B9C-8B521081D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63AADAA-480E-4209-9362-4E8BDBFE5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6C2C-C96D-4FC3-AA7E-A4D63013D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794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068C306-1B26-4542-B316-A75139775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D5C31-7930-40F9-9463-DF6EFF9CB260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A46D393-8141-48F4-9427-D9E3CEADD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FDD9755-E528-439B-8D8F-ED442A7E9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6C2C-C96D-4FC3-AA7E-A4D63013D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979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DA1C06-F1C0-4091-A907-009561357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93C120-551B-4878-B788-62E3D5A8C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1BE6C37-2FA9-4EC5-B61E-CA4A9E4576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2D207D4-A020-4DC6-B562-47E867ACC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D5C31-7930-40F9-9463-DF6EFF9CB260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FF65466-5A24-43AC-A224-F85BD8375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A66F9CF-FC32-4452-94CD-5A5187545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6C2C-C96D-4FC3-AA7E-A4D63013D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96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4A92A9-B21C-4FFB-9E26-667037F44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484AA48-39A2-44B5-864E-A3DDCB4EF2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20C9932-C1E7-4720-9648-97491F7E81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32C184D-BC20-4FD6-802A-15F138BC7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D5C31-7930-40F9-9463-DF6EFF9CB260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07F8368-5DCD-48FC-94A2-9E1B344CA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2D400E9-4065-4C15-AF0B-217BEDA1A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6C2C-C96D-4FC3-AA7E-A4D63013D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627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117C020-4E7B-48D3-848F-C10673E0F6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4909538-23AA-4F75-A93F-B3625410A8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F5B8FF-9C1B-418B-A512-794A9B45E6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D5C31-7930-40F9-9463-DF6EFF9CB260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154E99-F63B-4028-8D2B-D61DF449E4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E99C8CC-7384-4075-B7FE-A49AA2EAB4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F6C2C-C96D-4FC3-AA7E-A4D63013D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960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58F61C70-A0B3-41AB-A3B4-9DCEA8EA7B94}"/>
              </a:ext>
            </a:extLst>
          </p:cNvPr>
          <p:cNvGrpSpPr/>
          <p:nvPr/>
        </p:nvGrpSpPr>
        <p:grpSpPr>
          <a:xfrm>
            <a:off x="1660850" y="1606733"/>
            <a:ext cx="3965509" cy="3644534"/>
            <a:chOff x="989046" y="962299"/>
            <a:chExt cx="3965509" cy="364453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8C2337D2-ADAA-4056-945A-8739FE43E7C7}"/>
                </a:ext>
              </a:extLst>
            </p:cNvPr>
            <p:cNvSpPr/>
            <p:nvPr/>
          </p:nvSpPr>
          <p:spPr>
            <a:xfrm>
              <a:off x="989046" y="1446244"/>
              <a:ext cx="3648270" cy="3160589"/>
            </a:xfrm>
            <a:prstGeom prst="roundRect">
              <a:avLst/>
            </a:prstGeom>
            <a:noFill/>
            <a:ln w="152400"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0ABFE22F-EC4C-4D87-AA04-A7B7DC8FAF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0900" y="962299"/>
              <a:ext cx="2713655" cy="27136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C98455B-DA79-48EA-B081-93EE6AFA1045}"/>
                </a:ext>
              </a:extLst>
            </p:cNvPr>
            <p:cNvSpPr txBox="1"/>
            <p:nvPr/>
          </p:nvSpPr>
          <p:spPr>
            <a:xfrm>
              <a:off x="1289956" y="1700933"/>
              <a:ext cx="821094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rgbClr val="140B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固定资产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6A085C8-E78E-4DED-A361-19165B50C888}"/>
                </a:ext>
              </a:extLst>
            </p:cNvPr>
            <p:cNvSpPr txBox="1"/>
            <p:nvPr/>
          </p:nvSpPr>
          <p:spPr>
            <a:xfrm>
              <a:off x="2111050" y="3805692"/>
              <a:ext cx="2286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rgbClr val="140B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清查盘点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77EEDB7-B2A0-4C82-93DD-A704D4A76404}"/>
              </a:ext>
            </a:extLst>
          </p:cNvPr>
          <p:cNvSpPr txBox="1"/>
          <p:nvPr/>
        </p:nvSpPr>
        <p:spPr>
          <a:xfrm>
            <a:off x="5903946" y="3258559"/>
            <a:ext cx="527957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系统操作及业务流程</a:t>
            </a:r>
            <a:endParaRPr lang="en-US" altLang="zh-CN" sz="3200" b="1" dirty="0">
              <a:solidFill>
                <a:srgbClr val="140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演示说明</a:t>
            </a:r>
            <a:endParaRPr lang="en-US" altLang="zh-CN" sz="3200" b="1" dirty="0">
              <a:solidFill>
                <a:srgbClr val="140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3200" b="1" dirty="0">
              <a:solidFill>
                <a:srgbClr val="140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@inuaa</a:t>
            </a:r>
            <a:endParaRPr lang="zh-CN" altLang="en-US" b="1" dirty="0">
              <a:solidFill>
                <a:srgbClr val="140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7949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5F8CD818-D89D-42ED-8166-0AD3ABAFE44F}"/>
              </a:ext>
            </a:extLst>
          </p:cNvPr>
          <p:cNvGrpSpPr/>
          <p:nvPr/>
        </p:nvGrpSpPr>
        <p:grpSpPr>
          <a:xfrm>
            <a:off x="216375" y="121298"/>
            <a:ext cx="11975625" cy="681135"/>
            <a:chOff x="216375" y="121298"/>
            <a:chExt cx="11975625" cy="68113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7C3C9B6-ED28-44F4-95BA-B653E6440353}"/>
                </a:ext>
              </a:extLst>
            </p:cNvPr>
            <p:cNvSpPr/>
            <p:nvPr/>
          </p:nvSpPr>
          <p:spPr>
            <a:xfrm>
              <a:off x="1125899" y="307911"/>
              <a:ext cx="11066101" cy="494522"/>
            </a:xfrm>
            <a:prstGeom prst="rect">
              <a:avLst/>
            </a:prstGeom>
            <a:solidFill>
              <a:srgbClr val="140B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第八步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•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资产变动</a:t>
              </a: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229B6F72-8617-45E1-8C64-428B04B43ACA}"/>
                </a:ext>
              </a:extLst>
            </p:cNvPr>
            <p:cNvSpPr/>
            <p:nvPr/>
          </p:nvSpPr>
          <p:spPr>
            <a:xfrm flipH="1">
              <a:off x="216375" y="238084"/>
              <a:ext cx="651429" cy="564349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A4C4E71B-F19B-441D-8448-B711AE158B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326" y="121298"/>
              <a:ext cx="573622" cy="5736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9918D3D-1E57-4E73-B5E7-352BFEC52BF8}"/>
              </a:ext>
            </a:extLst>
          </p:cNvPr>
          <p:cNvGrpSpPr/>
          <p:nvPr/>
        </p:nvGrpSpPr>
        <p:grpSpPr>
          <a:xfrm>
            <a:off x="384326" y="1166261"/>
            <a:ext cx="2528597" cy="5253134"/>
            <a:chOff x="5570375" y="1119675"/>
            <a:chExt cx="2873828" cy="5253134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6236A3C1-C83E-4CE7-B108-7ADDF64CB873}"/>
                </a:ext>
              </a:extLst>
            </p:cNvPr>
            <p:cNvSpPr/>
            <p:nvPr/>
          </p:nvSpPr>
          <p:spPr>
            <a:xfrm>
              <a:off x="5570375" y="1119675"/>
              <a:ext cx="2873828" cy="5253134"/>
            </a:xfrm>
            <a:prstGeom prst="roundRect">
              <a:avLst>
                <a:gd name="adj" fmla="val 9199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矩形: 圆顶角 16">
              <a:extLst>
                <a:ext uri="{FF2B5EF4-FFF2-40B4-BE49-F238E27FC236}">
                  <a16:creationId xmlns:a16="http://schemas.microsoft.com/office/drawing/2014/main" id="{9B41ABAA-E4B6-4938-81B1-A932B9F433EE}"/>
                </a:ext>
              </a:extLst>
            </p:cNvPr>
            <p:cNvSpPr/>
            <p:nvPr/>
          </p:nvSpPr>
          <p:spPr>
            <a:xfrm flipV="1">
              <a:off x="6496438" y="1119675"/>
              <a:ext cx="1021702" cy="18661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79A5888-E45D-42DE-AEF4-AFD94D4CEA43}"/>
              </a:ext>
            </a:extLst>
          </p:cNvPr>
          <p:cNvGrpSpPr/>
          <p:nvPr/>
        </p:nvGrpSpPr>
        <p:grpSpPr>
          <a:xfrm>
            <a:off x="3251934" y="1166261"/>
            <a:ext cx="2528597" cy="5253134"/>
            <a:chOff x="5570375" y="1119675"/>
            <a:chExt cx="2873828" cy="5253134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95980F54-3686-4D82-AB2F-660E4F1861C8}"/>
                </a:ext>
              </a:extLst>
            </p:cNvPr>
            <p:cNvSpPr/>
            <p:nvPr/>
          </p:nvSpPr>
          <p:spPr>
            <a:xfrm>
              <a:off x="5570375" y="1119675"/>
              <a:ext cx="2873828" cy="5253134"/>
            </a:xfrm>
            <a:prstGeom prst="roundRect">
              <a:avLst>
                <a:gd name="adj" fmla="val 9199"/>
              </a:avLst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矩形: 圆顶角 20">
              <a:extLst>
                <a:ext uri="{FF2B5EF4-FFF2-40B4-BE49-F238E27FC236}">
                  <a16:creationId xmlns:a16="http://schemas.microsoft.com/office/drawing/2014/main" id="{CEFA3D64-7461-4D87-B84C-7AA9865AF4E2}"/>
                </a:ext>
              </a:extLst>
            </p:cNvPr>
            <p:cNvSpPr/>
            <p:nvPr/>
          </p:nvSpPr>
          <p:spPr>
            <a:xfrm flipV="1">
              <a:off x="6496438" y="1119675"/>
              <a:ext cx="1021702" cy="18661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0000"/>
            </a:solidFill>
            <a:ln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AAD8312-BEC2-4EFE-9214-5349AA1587C0}"/>
              </a:ext>
            </a:extLst>
          </p:cNvPr>
          <p:cNvGrpSpPr/>
          <p:nvPr/>
        </p:nvGrpSpPr>
        <p:grpSpPr>
          <a:xfrm>
            <a:off x="6116433" y="1166261"/>
            <a:ext cx="2528597" cy="5253134"/>
            <a:chOff x="5570375" y="1119675"/>
            <a:chExt cx="2873828" cy="5253134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602F9C36-15D6-42B6-813E-EF432024F7EA}"/>
                </a:ext>
              </a:extLst>
            </p:cNvPr>
            <p:cNvSpPr/>
            <p:nvPr/>
          </p:nvSpPr>
          <p:spPr>
            <a:xfrm>
              <a:off x="5570375" y="1119675"/>
              <a:ext cx="2873828" cy="5253134"/>
            </a:xfrm>
            <a:prstGeom prst="roundRect">
              <a:avLst>
                <a:gd name="adj" fmla="val 9199"/>
              </a:avLst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矩形: 圆顶角 23">
              <a:extLst>
                <a:ext uri="{FF2B5EF4-FFF2-40B4-BE49-F238E27FC236}">
                  <a16:creationId xmlns:a16="http://schemas.microsoft.com/office/drawing/2014/main" id="{E41B3E0E-5437-4761-8830-C320EEB2FFDC}"/>
                </a:ext>
              </a:extLst>
            </p:cNvPr>
            <p:cNvSpPr/>
            <p:nvPr/>
          </p:nvSpPr>
          <p:spPr>
            <a:xfrm flipV="1">
              <a:off x="6496438" y="1119675"/>
              <a:ext cx="1021702" cy="18661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0000"/>
            </a:solidFill>
            <a:ln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3D016159-D0F1-4180-90D3-EAB5360A124E}"/>
              </a:ext>
            </a:extLst>
          </p:cNvPr>
          <p:cNvSpPr txBox="1"/>
          <p:nvPr/>
        </p:nvSpPr>
        <p:spPr>
          <a:xfrm>
            <a:off x="11003853" y="5417626"/>
            <a:ext cx="989095" cy="1001769"/>
          </a:xfrm>
          <a:custGeom>
            <a:avLst/>
            <a:gdLst/>
            <a:ahLst/>
            <a:cxnLst/>
            <a:rect l="l" t="t" r="r" b="b"/>
            <a:pathLst>
              <a:path w="989095" h="1001769">
                <a:moveTo>
                  <a:pt x="922806" y="741506"/>
                </a:moveTo>
                <a:lnTo>
                  <a:pt x="923701" y="777962"/>
                </a:lnTo>
                <a:cubicBezTo>
                  <a:pt x="923701" y="836335"/>
                  <a:pt x="918045" y="879370"/>
                  <a:pt x="906734" y="907066"/>
                </a:cubicBezTo>
                <a:cubicBezTo>
                  <a:pt x="895424" y="934762"/>
                  <a:pt x="873397" y="957470"/>
                  <a:pt x="840655" y="975189"/>
                </a:cubicBezTo>
                <a:cubicBezTo>
                  <a:pt x="807913" y="992909"/>
                  <a:pt x="764008" y="1001769"/>
                  <a:pt x="708942" y="1001769"/>
                </a:cubicBezTo>
                <a:cubicBezTo>
                  <a:pt x="682153" y="1001769"/>
                  <a:pt x="658154" y="999647"/>
                  <a:pt x="636947" y="995403"/>
                </a:cubicBezTo>
                <a:lnTo>
                  <a:pt x="591069" y="979546"/>
                </a:lnTo>
                <a:lnTo>
                  <a:pt x="674587" y="955173"/>
                </a:lnTo>
                <a:cubicBezTo>
                  <a:pt x="754693" y="923918"/>
                  <a:pt x="823903" y="872762"/>
                  <a:pt x="876844" y="808253"/>
                </a:cubicBezTo>
                <a:close/>
                <a:moveTo>
                  <a:pt x="708049" y="654404"/>
                </a:moveTo>
                <a:cubicBezTo>
                  <a:pt x="720253" y="654404"/>
                  <a:pt x="729183" y="658944"/>
                  <a:pt x="734838" y="668022"/>
                </a:cubicBezTo>
                <a:cubicBezTo>
                  <a:pt x="740494" y="677101"/>
                  <a:pt x="743321" y="695481"/>
                  <a:pt x="743321" y="723163"/>
                </a:cubicBezTo>
                <a:lnTo>
                  <a:pt x="743321" y="815585"/>
                </a:lnTo>
                <a:cubicBezTo>
                  <a:pt x="743321" y="847434"/>
                  <a:pt x="741089" y="867898"/>
                  <a:pt x="736624" y="876977"/>
                </a:cubicBezTo>
                <a:cubicBezTo>
                  <a:pt x="732159" y="886055"/>
                  <a:pt x="723527" y="890595"/>
                  <a:pt x="710728" y="890595"/>
                </a:cubicBezTo>
                <a:cubicBezTo>
                  <a:pt x="698226" y="890595"/>
                  <a:pt x="689073" y="886130"/>
                  <a:pt x="683269" y="877200"/>
                </a:cubicBezTo>
                <a:cubicBezTo>
                  <a:pt x="677465" y="868270"/>
                  <a:pt x="674563" y="848179"/>
                  <a:pt x="674563" y="816925"/>
                </a:cubicBezTo>
                <a:lnTo>
                  <a:pt x="674563" y="723163"/>
                </a:lnTo>
                <a:cubicBezTo>
                  <a:pt x="674563" y="694886"/>
                  <a:pt x="677167" y="676357"/>
                  <a:pt x="682376" y="667576"/>
                </a:cubicBezTo>
                <a:cubicBezTo>
                  <a:pt x="687585" y="658795"/>
                  <a:pt x="696143" y="654404"/>
                  <a:pt x="708049" y="654404"/>
                </a:cubicBezTo>
                <a:close/>
                <a:moveTo>
                  <a:pt x="708495" y="362404"/>
                </a:moveTo>
                <a:cubicBezTo>
                  <a:pt x="720699" y="362404"/>
                  <a:pt x="728959" y="366348"/>
                  <a:pt x="733275" y="374235"/>
                </a:cubicBezTo>
                <a:cubicBezTo>
                  <a:pt x="737591" y="382123"/>
                  <a:pt x="739749" y="398271"/>
                  <a:pt x="739749" y="422679"/>
                </a:cubicBezTo>
                <a:lnTo>
                  <a:pt x="739749" y="472239"/>
                </a:lnTo>
                <a:cubicBezTo>
                  <a:pt x="739749" y="497837"/>
                  <a:pt x="737666" y="514729"/>
                  <a:pt x="733499" y="522915"/>
                </a:cubicBezTo>
                <a:cubicBezTo>
                  <a:pt x="729331" y="531100"/>
                  <a:pt x="721295" y="535193"/>
                  <a:pt x="709388" y="535193"/>
                </a:cubicBezTo>
                <a:cubicBezTo>
                  <a:pt x="698078" y="535193"/>
                  <a:pt x="690041" y="531026"/>
                  <a:pt x="685278" y="522692"/>
                </a:cubicBezTo>
                <a:cubicBezTo>
                  <a:pt x="680516" y="514357"/>
                  <a:pt x="678135" y="499325"/>
                  <a:pt x="678135" y="477597"/>
                </a:cubicBezTo>
                <a:lnTo>
                  <a:pt x="678135" y="422679"/>
                </a:lnTo>
                <a:cubicBezTo>
                  <a:pt x="678135" y="399462"/>
                  <a:pt x="680218" y="383612"/>
                  <a:pt x="684385" y="375128"/>
                </a:cubicBezTo>
                <a:cubicBezTo>
                  <a:pt x="688552" y="366645"/>
                  <a:pt x="696589" y="362404"/>
                  <a:pt x="708495" y="362404"/>
                </a:cubicBezTo>
                <a:close/>
                <a:moveTo>
                  <a:pt x="844253" y="9"/>
                </a:moveTo>
                <a:lnTo>
                  <a:pt x="989095" y="9"/>
                </a:lnTo>
                <a:lnTo>
                  <a:pt x="989095" y="494531"/>
                </a:lnTo>
                <a:cubicBezTo>
                  <a:pt x="989095" y="583003"/>
                  <a:pt x="965659" y="666854"/>
                  <a:pt x="924162" y="739536"/>
                </a:cubicBezTo>
                <a:lnTo>
                  <a:pt x="922806" y="741506"/>
                </a:lnTo>
                <a:lnTo>
                  <a:pt x="922362" y="723393"/>
                </a:lnTo>
                <a:cubicBezTo>
                  <a:pt x="919683" y="674337"/>
                  <a:pt x="912985" y="641824"/>
                  <a:pt x="902270" y="625854"/>
                </a:cubicBezTo>
                <a:cubicBezTo>
                  <a:pt x="887982" y="604560"/>
                  <a:pt x="867593" y="588553"/>
                  <a:pt x="841101" y="577832"/>
                </a:cubicBezTo>
                <a:cubicBezTo>
                  <a:pt x="872058" y="560875"/>
                  <a:pt x="892521" y="543772"/>
                  <a:pt x="902493" y="526522"/>
                </a:cubicBezTo>
                <a:cubicBezTo>
                  <a:pt x="912464" y="509271"/>
                  <a:pt x="917450" y="481161"/>
                  <a:pt x="917450" y="442192"/>
                </a:cubicBezTo>
                <a:cubicBezTo>
                  <a:pt x="917450" y="380916"/>
                  <a:pt x="902270" y="333770"/>
                  <a:pt x="871909" y="300754"/>
                </a:cubicBezTo>
                <a:cubicBezTo>
                  <a:pt x="841548" y="267737"/>
                  <a:pt x="786630" y="251229"/>
                  <a:pt x="707156" y="251229"/>
                </a:cubicBezTo>
                <a:cubicBezTo>
                  <a:pt x="638397" y="251229"/>
                  <a:pt x="586754" y="266771"/>
                  <a:pt x="552226" y="297855"/>
                </a:cubicBezTo>
                <a:cubicBezTo>
                  <a:pt x="517698" y="328939"/>
                  <a:pt x="500434" y="375566"/>
                  <a:pt x="500434" y="437734"/>
                </a:cubicBezTo>
                <a:cubicBezTo>
                  <a:pt x="500434" y="473722"/>
                  <a:pt x="506015" y="503393"/>
                  <a:pt x="517177" y="526745"/>
                </a:cubicBezTo>
                <a:cubicBezTo>
                  <a:pt x="528339" y="550097"/>
                  <a:pt x="545082" y="567126"/>
                  <a:pt x="567406" y="577832"/>
                </a:cubicBezTo>
                <a:cubicBezTo>
                  <a:pt x="531985" y="597189"/>
                  <a:pt x="510926" y="622949"/>
                  <a:pt x="504229" y="655113"/>
                </a:cubicBezTo>
                <a:cubicBezTo>
                  <a:pt x="497532" y="687276"/>
                  <a:pt x="494183" y="725247"/>
                  <a:pt x="494183" y="769025"/>
                </a:cubicBezTo>
                <a:cubicBezTo>
                  <a:pt x="494183" y="834249"/>
                  <a:pt x="500955" y="880858"/>
                  <a:pt x="514498" y="908852"/>
                </a:cubicBezTo>
                <a:cubicBezTo>
                  <a:pt x="528041" y="936845"/>
                  <a:pt x="550440" y="959330"/>
                  <a:pt x="581694" y="976306"/>
                </a:cubicBezTo>
                <a:lnTo>
                  <a:pt x="591069" y="979546"/>
                </a:lnTo>
                <a:lnTo>
                  <a:pt x="591049" y="979552"/>
                </a:lnTo>
                <a:cubicBezTo>
                  <a:pt x="359658" y="1025579"/>
                  <a:pt x="127977" y="901742"/>
                  <a:pt x="37693" y="683777"/>
                </a:cubicBezTo>
                <a:cubicBezTo>
                  <a:pt x="-52591" y="465811"/>
                  <a:pt x="23667" y="214423"/>
                  <a:pt x="219830" y="83350"/>
                </a:cubicBezTo>
                <a:cubicBezTo>
                  <a:pt x="415994" y="-47722"/>
                  <a:pt x="677429" y="-21973"/>
                  <a:pt x="844253" y="144850"/>
                </a:cubicBezTo>
                <a:close/>
              </a:path>
            </a:pathLst>
          </a:custGeom>
          <a:solidFill>
            <a:srgbClr val="140B6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latin typeface="Impact" panose="020B0806030902050204" pitchFamily="34" charset="0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52D6FEE2-5E4C-43D9-A1FC-74A19151EC4E}"/>
              </a:ext>
            </a:extLst>
          </p:cNvPr>
          <p:cNvSpPr/>
          <p:nvPr/>
        </p:nvSpPr>
        <p:spPr>
          <a:xfrm>
            <a:off x="1838737" y="2697234"/>
            <a:ext cx="858416" cy="85841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6212FAFC-D601-4E6F-A5F6-CAA0B53A517D}"/>
              </a:ext>
            </a:extLst>
          </p:cNvPr>
          <p:cNvSpPr/>
          <p:nvPr/>
        </p:nvSpPr>
        <p:spPr>
          <a:xfrm rot="5400000" flipH="1">
            <a:off x="1568318" y="3510956"/>
            <a:ext cx="681135" cy="380772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F7A216B-A191-4786-991D-1BDA5C78CF47}"/>
              </a:ext>
            </a:extLst>
          </p:cNvPr>
          <p:cNvSpPr/>
          <p:nvPr/>
        </p:nvSpPr>
        <p:spPr>
          <a:xfrm>
            <a:off x="3261266" y="2434125"/>
            <a:ext cx="2519265" cy="26242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KSO_Shape">
            <a:extLst>
              <a:ext uri="{FF2B5EF4-FFF2-40B4-BE49-F238E27FC236}">
                <a16:creationId xmlns:a16="http://schemas.microsoft.com/office/drawing/2014/main" id="{ADC69C4C-B0E3-4952-BE13-5E6E0FF565DA}"/>
              </a:ext>
            </a:extLst>
          </p:cNvPr>
          <p:cNvSpPr/>
          <p:nvPr/>
        </p:nvSpPr>
        <p:spPr>
          <a:xfrm rot="20954932">
            <a:off x="3880250" y="2747525"/>
            <a:ext cx="594086" cy="505084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C846BA51-D166-4D44-BFF0-A35C3E8DA80C}"/>
              </a:ext>
            </a:extLst>
          </p:cNvPr>
          <p:cNvSpPr/>
          <p:nvPr/>
        </p:nvSpPr>
        <p:spPr>
          <a:xfrm>
            <a:off x="6125765" y="5172699"/>
            <a:ext cx="2519265" cy="137739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KSO_Shape">
            <a:extLst>
              <a:ext uri="{FF2B5EF4-FFF2-40B4-BE49-F238E27FC236}">
                <a16:creationId xmlns:a16="http://schemas.microsoft.com/office/drawing/2014/main" id="{07C6B9A8-78A3-4C7A-B6FD-95FCAFA82F7E}"/>
              </a:ext>
            </a:extLst>
          </p:cNvPr>
          <p:cNvSpPr/>
          <p:nvPr/>
        </p:nvSpPr>
        <p:spPr>
          <a:xfrm rot="11708257" flipH="1">
            <a:off x="6792011" y="4764580"/>
            <a:ext cx="681135" cy="380772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CD61FA9-A7AA-4796-B371-95C6CD978BD4}"/>
              </a:ext>
            </a:extLst>
          </p:cNvPr>
          <p:cNvSpPr txBox="1"/>
          <p:nvPr/>
        </p:nvSpPr>
        <p:spPr>
          <a:xfrm>
            <a:off x="9088964" y="1408252"/>
            <a:ext cx="2528597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在“修改记录”功能中，可在线发起资产变动申请；</a:t>
            </a:r>
            <a:endParaRPr lang="en-US" altLang="zh-CN" sz="2400" b="1" dirty="0">
              <a:solidFill>
                <a:srgbClr val="140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该申请信息将同步到</a:t>
            </a:r>
            <a:r>
              <a:rPr lang="en-US" altLang="zh-CN" sz="24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sz="24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端固定资产管理系统</a:t>
            </a:r>
            <a:endParaRPr lang="en-US" altLang="zh-CN" sz="2400" b="1" dirty="0">
              <a:solidFill>
                <a:srgbClr val="140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2715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5F8CD818-D89D-42ED-8166-0AD3ABAFE44F}"/>
              </a:ext>
            </a:extLst>
          </p:cNvPr>
          <p:cNvGrpSpPr/>
          <p:nvPr/>
        </p:nvGrpSpPr>
        <p:grpSpPr>
          <a:xfrm>
            <a:off x="216375" y="121298"/>
            <a:ext cx="11975625" cy="681135"/>
            <a:chOff x="216375" y="121298"/>
            <a:chExt cx="11975625" cy="68113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7C3C9B6-ED28-44F4-95BA-B653E6440353}"/>
                </a:ext>
              </a:extLst>
            </p:cNvPr>
            <p:cNvSpPr/>
            <p:nvPr/>
          </p:nvSpPr>
          <p:spPr>
            <a:xfrm>
              <a:off x="1125899" y="307911"/>
              <a:ext cx="11066101" cy="494522"/>
            </a:xfrm>
            <a:prstGeom prst="rect">
              <a:avLst/>
            </a:prstGeom>
            <a:solidFill>
              <a:srgbClr val="140B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第九步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•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其他功能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•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在线审批</a:t>
              </a: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229B6F72-8617-45E1-8C64-428B04B43ACA}"/>
                </a:ext>
              </a:extLst>
            </p:cNvPr>
            <p:cNvSpPr/>
            <p:nvPr/>
          </p:nvSpPr>
          <p:spPr>
            <a:xfrm flipH="1">
              <a:off x="216375" y="238084"/>
              <a:ext cx="651429" cy="564349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A4C4E71B-F19B-441D-8448-B711AE158B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326" y="121298"/>
              <a:ext cx="573622" cy="5736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57E71D1-C372-4C80-956C-970A9072651C}"/>
              </a:ext>
            </a:extLst>
          </p:cNvPr>
          <p:cNvGrpSpPr/>
          <p:nvPr/>
        </p:nvGrpSpPr>
        <p:grpSpPr>
          <a:xfrm>
            <a:off x="8490837" y="1285920"/>
            <a:ext cx="2528597" cy="5253134"/>
            <a:chOff x="5570375" y="1119675"/>
            <a:chExt cx="2873828" cy="5253134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45B3284B-08A6-4BFE-8D24-B7D421A4B24A}"/>
                </a:ext>
              </a:extLst>
            </p:cNvPr>
            <p:cNvSpPr/>
            <p:nvPr/>
          </p:nvSpPr>
          <p:spPr>
            <a:xfrm>
              <a:off x="5570375" y="1119675"/>
              <a:ext cx="2873828" cy="5253134"/>
            </a:xfrm>
            <a:prstGeom prst="roundRect">
              <a:avLst>
                <a:gd name="adj" fmla="val 9199"/>
              </a:avLst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矩形: 圆顶角 15">
              <a:extLst>
                <a:ext uri="{FF2B5EF4-FFF2-40B4-BE49-F238E27FC236}">
                  <a16:creationId xmlns:a16="http://schemas.microsoft.com/office/drawing/2014/main" id="{74CFB0BC-13E8-4108-95C5-24269C20BE29}"/>
                </a:ext>
              </a:extLst>
            </p:cNvPr>
            <p:cNvSpPr/>
            <p:nvPr/>
          </p:nvSpPr>
          <p:spPr>
            <a:xfrm flipV="1">
              <a:off x="6496438" y="1119675"/>
              <a:ext cx="1021702" cy="18661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0000"/>
            </a:solidFill>
            <a:ln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BE359BEA-83BA-4AF1-80B0-19BF29416689}"/>
              </a:ext>
            </a:extLst>
          </p:cNvPr>
          <p:cNvSpPr txBox="1"/>
          <p:nvPr/>
        </p:nvSpPr>
        <p:spPr>
          <a:xfrm>
            <a:off x="2914262" y="2718463"/>
            <a:ext cx="4030824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国资管理移动端整合了在线审批功能，资产入账、资产变动、资产处置的审批流程，现在移动端即可完成操作！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EF463DC-107B-41B9-8E03-26D149FD94FE}"/>
              </a:ext>
            </a:extLst>
          </p:cNvPr>
          <p:cNvSpPr txBox="1"/>
          <p:nvPr/>
        </p:nvSpPr>
        <p:spPr>
          <a:xfrm>
            <a:off x="1646835" y="4151861"/>
            <a:ext cx="989103" cy="1002257"/>
          </a:xfrm>
          <a:custGeom>
            <a:avLst/>
            <a:gdLst/>
            <a:ahLst/>
            <a:cxnLst/>
            <a:rect l="l" t="t" r="r" b="b"/>
            <a:pathLst>
              <a:path w="989103" h="1002257">
                <a:moveTo>
                  <a:pt x="622009" y="989095"/>
                </a:moveTo>
                <a:lnTo>
                  <a:pt x="799277" y="989095"/>
                </a:lnTo>
                <a:lnTo>
                  <a:pt x="770444" y="997401"/>
                </a:lnTo>
                <a:cubicBezTo>
                  <a:pt x="752362" y="1000638"/>
                  <a:pt x="733051" y="1002257"/>
                  <a:pt x="712513" y="1002257"/>
                </a:cubicBezTo>
                <a:cubicBezTo>
                  <a:pt x="687064" y="1002257"/>
                  <a:pt x="663939" y="1000210"/>
                  <a:pt x="643140" y="996118"/>
                </a:cubicBezTo>
                <a:close/>
                <a:moveTo>
                  <a:pt x="925915" y="844253"/>
                </a:moveTo>
                <a:lnTo>
                  <a:pt x="989094" y="844253"/>
                </a:lnTo>
                <a:lnTo>
                  <a:pt x="989094" y="989095"/>
                </a:lnTo>
                <a:lnTo>
                  <a:pt x="799277" y="989095"/>
                </a:lnTo>
                <a:lnTo>
                  <a:pt x="821009" y="982835"/>
                </a:lnTo>
                <a:cubicBezTo>
                  <a:pt x="852262" y="969887"/>
                  <a:pt x="877042" y="950465"/>
                  <a:pt x="895348" y="924568"/>
                </a:cubicBezTo>
                <a:cubicBezTo>
                  <a:pt x="904501" y="911620"/>
                  <a:pt x="911663" y="898282"/>
                  <a:pt x="916835" y="884552"/>
                </a:cubicBezTo>
                <a:close/>
                <a:moveTo>
                  <a:pt x="929737" y="726317"/>
                </a:moveTo>
                <a:lnTo>
                  <a:pt x="929728" y="728799"/>
                </a:lnTo>
                <a:cubicBezTo>
                  <a:pt x="929281" y="782628"/>
                  <a:pt x="928165" y="820426"/>
                  <a:pt x="926379" y="842192"/>
                </a:cubicBezTo>
                <a:lnTo>
                  <a:pt x="925915" y="844253"/>
                </a:lnTo>
                <a:lnTo>
                  <a:pt x="844253" y="844253"/>
                </a:lnTo>
                <a:cubicBezTo>
                  <a:pt x="865106" y="823400"/>
                  <a:pt x="883754" y="801069"/>
                  <a:pt x="900168" y="777572"/>
                </a:cubicBezTo>
                <a:close/>
                <a:moveTo>
                  <a:pt x="713852" y="362445"/>
                </a:moveTo>
                <a:cubicBezTo>
                  <a:pt x="726651" y="362445"/>
                  <a:pt x="735804" y="367356"/>
                  <a:pt x="741311" y="377179"/>
                </a:cubicBezTo>
                <a:cubicBezTo>
                  <a:pt x="746818" y="387001"/>
                  <a:pt x="749571" y="407837"/>
                  <a:pt x="749571" y="439686"/>
                </a:cubicBezTo>
                <a:lnTo>
                  <a:pt x="749571" y="570506"/>
                </a:lnTo>
                <a:cubicBezTo>
                  <a:pt x="749571" y="596998"/>
                  <a:pt x="746669" y="614783"/>
                  <a:pt x="740865" y="623861"/>
                </a:cubicBezTo>
                <a:cubicBezTo>
                  <a:pt x="735060" y="632940"/>
                  <a:pt x="725907" y="637479"/>
                  <a:pt x="713406" y="637479"/>
                </a:cubicBezTo>
                <a:cubicBezTo>
                  <a:pt x="705071" y="637479"/>
                  <a:pt x="696960" y="633907"/>
                  <a:pt x="689072" y="626763"/>
                </a:cubicBezTo>
                <a:cubicBezTo>
                  <a:pt x="681185" y="619620"/>
                  <a:pt x="677241" y="600867"/>
                  <a:pt x="677241" y="570506"/>
                </a:cubicBezTo>
                <a:lnTo>
                  <a:pt x="677241" y="435222"/>
                </a:lnTo>
                <a:cubicBezTo>
                  <a:pt x="677241" y="401884"/>
                  <a:pt x="681408" y="381420"/>
                  <a:pt x="689742" y="373830"/>
                </a:cubicBezTo>
                <a:cubicBezTo>
                  <a:pt x="698077" y="366240"/>
                  <a:pt x="706113" y="362445"/>
                  <a:pt x="713852" y="362445"/>
                </a:cubicBezTo>
                <a:close/>
                <a:moveTo>
                  <a:pt x="472665" y="478"/>
                </a:moveTo>
                <a:cubicBezTo>
                  <a:pt x="641466" y="-6968"/>
                  <a:pt x="807448" y="72708"/>
                  <a:pt x="905753" y="219830"/>
                </a:cubicBezTo>
                <a:cubicBezTo>
                  <a:pt x="1004057" y="366953"/>
                  <a:pt x="1014149" y="550791"/>
                  <a:pt x="942673" y="703894"/>
                </a:cubicBezTo>
                <a:lnTo>
                  <a:pt x="929737" y="726317"/>
                </a:lnTo>
                <a:lnTo>
                  <a:pt x="929951" y="669626"/>
                </a:lnTo>
                <a:lnTo>
                  <a:pt x="929951" y="569167"/>
                </a:lnTo>
                <a:cubicBezTo>
                  <a:pt x="929951" y="489693"/>
                  <a:pt x="928611" y="436115"/>
                  <a:pt x="925932" y="408433"/>
                </a:cubicBezTo>
                <a:cubicBezTo>
                  <a:pt x="923253" y="380750"/>
                  <a:pt x="913431" y="354333"/>
                  <a:pt x="896464" y="329182"/>
                </a:cubicBezTo>
                <a:cubicBezTo>
                  <a:pt x="879498" y="304030"/>
                  <a:pt x="855537" y="284756"/>
                  <a:pt x="824580" y="271362"/>
                </a:cubicBezTo>
                <a:cubicBezTo>
                  <a:pt x="793624" y="257967"/>
                  <a:pt x="754036" y="251270"/>
                  <a:pt x="705816" y="251270"/>
                </a:cubicBezTo>
                <a:cubicBezTo>
                  <a:pt x="666823" y="251270"/>
                  <a:pt x="632592" y="257074"/>
                  <a:pt x="603124" y="268683"/>
                </a:cubicBezTo>
                <a:cubicBezTo>
                  <a:pt x="573656" y="280292"/>
                  <a:pt x="550588" y="296588"/>
                  <a:pt x="533919" y="317573"/>
                </a:cubicBezTo>
                <a:cubicBezTo>
                  <a:pt x="517250" y="338558"/>
                  <a:pt x="506907" y="361403"/>
                  <a:pt x="502888" y="386108"/>
                </a:cubicBezTo>
                <a:cubicBezTo>
                  <a:pt x="498870" y="410814"/>
                  <a:pt x="496861" y="448467"/>
                  <a:pt x="496861" y="499069"/>
                </a:cubicBezTo>
                <a:lnTo>
                  <a:pt x="496861" y="556665"/>
                </a:lnTo>
                <a:cubicBezTo>
                  <a:pt x="496861" y="599230"/>
                  <a:pt x="500284" y="633014"/>
                  <a:pt x="507130" y="658017"/>
                </a:cubicBezTo>
                <a:cubicBezTo>
                  <a:pt x="513976" y="683020"/>
                  <a:pt x="530050" y="704452"/>
                  <a:pt x="555350" y="722311"/>
                </a:cubicBezTo>
                <a:cubicBezTo>
                  <a:pt x="580651" y="740170"/>
                  <a:pt x="609821" y="749100"/>
                  <a:pt x="642861" y="749100"/>
                </a:cubicBezTo>
                <a:cubicBezTo>
                  <a:pt x="669353" y="749100"/>
                  <a:pt x="691528" y="744263"/>
                  <a:pt x="709387" y="734589"/>
                </a:cubicBezTo>
                <a:cubicBezTo>
                  <a:pt x="727247" y="724916"/>
                  <a:pt x="740641" y="710405"/>
                  <a:pt x="749571" y="691057"/>
                </a:cubicBezTo>
                <a:lnTo>
                  <a:pt x="749571" y="806250"/>
                </a:lnTo>
                <a:cubicBezTo>
                  <a:pt x="749571" y="833337"/>
                  <a:pt x="749199" y="851345"/>
                  <a:pt x="748455" y="860275"/>
                </a:cubicBezTo>
                <a:cubicBezTo>
                  <a:pt x="747711" y="869204"/>
                  <a:pt x="744362" y="876497"/>
                  <a:pt x="738409" y="882152"/>
                </a:cubicBezTo>
                <a:cubicBezTo>
                  <a:pt x="732456" y="887808"/>
                  <a:pt x="724866" y="890636"/>
                  <a:pt x="715638" y="890636"/>
                </a:cubicBezTo>
                <a:cubicBezTo>
                  <a:pt x="704625" y="890636"/>
                  <a:pt x="695918" y="887659"/>
                  <a:pt x="689519" y="881706"/>
                </a:cubicBezTo>
                <a:cubicBezTo>
                  <a:pt x="683119" y="875753"/>
                  <a:pt x="679473" y="868386"/>
                  <a:pt x="678580" y="859605"/>
                </a:cubicBezTo>
                <a:cubicBezTo>
                  <a:pt x="677687" y="850824"/>
                  <a:pt x="677241" y="829616"/>
                  <a:pt x="677241" y="795981"/>
                </a:cubicBezTo>
                <a:lnTo>
                  <a:pt x="496861" y="795981"/>
                </a:lnTo>
                <a:cubicBezTo>
                  <a:pt x="496861" y="841225"/>
                  <a:pt x="503930" y="878729"/>
                  <a:pt x="518069" y="908495"/>
                </a:cubicBezTo>
                <a:cubicBezTo>
                  <a:pt x="532208" y="938261"/>
                  <a:pt x="555425" y="961329"/>
                  <a:pt x="587720" y="977700"/>
                </a:cubicBezTo>
                <a:lnTo>
                  <a:pt x="622009" y="989095"/>
                </a:lnTo>
                <a:lnTo>
                  <a:pt x="494572" y="989095"/>
                </a:lnTo>
                <a:cubicBezTo>
                  <a:pt x="258648" y="989095"/>
                  <a:pt x="55578" y="822440"/>
                  <a:pt x="9551" y="591049"/>
                </a:cubicBezTo>
                <a:cubicBezTo>
                  <a:pt x="-36476" y="359658"/>
                  <a:pt x="87361" y="127977"/>
                  <a:pt x="305326" y="37693"/>
                </a:cubicBezTo>
                <a:cubicBezTo>
                  <a:pt x="359818" y="15122"/>
                  <a:pt x="416398" y="2960"/>
                  <a:pt x="472665" y="478"/>
                </a:cubicBezTo>
                <a:close/>
              </a:path>
            </a:pathLst>
          </a:custGeom>
          <a:solidFill>
            <a:srgbClr val="140B6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latin typeface="Impact" panose="020B080603090205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CADD385-D552-46B3-9504-AFD76ABC43C9}"/>
              </a:ext>
            </a:extLst>
          </p:cNvPr>
          <p:cNvSpPr/>
          <p:nvPr/>
        </p:nvSpPr>
        <p:spPr>
          <a:xfrm>
            <a:off x="9372819" y="2124674"/>
            <a:ext cx="722904" cy="59378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>
            <a:extLst>
              <a:ext uri="{FF2B5EF4-FFF2-40B4-BE49-F238E27FC236}">
                <a16:creationId xmlns:a16="http://schemas.microsoft.com/office/drawing/2014/main" id="{954909BF-C4E2-4860-98EA-115C9DD8F847}"/>
              </a:ext>
            </a:extLst>
          </p:cNvPr>
          <p:cNvSpPr/>
          <p:nvPr/>
        </p:nvSpPr>
        <p:spPr>
          <a:xfrm rot="20954932">
            <a:off x="9119153" y="2769441"/>
            <a:ext cx="594086" cy="505084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2531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5F8CD818-D89D-42ED-8166-0AD3ABAFE44F}"/>
              </a:ext>
            </a:extLst>
          </p:cNvPr>
          <p:cNvGrpSpPr/>
          <p:nvPr/>
        </p:nvGrpSpPr>
        <p:grpSpPr>
          <a:xfrm>
            <a:off x="216375" y="121298"/>
            <a:ext cx="11975625" cy="681135"/>
            <a:chOff x="216375" y="121298"/>
            <a:chExt cx="11975625" cy="68113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7C3C9B6-ED28-44F4-95BA-B653E6440353}"/>
                </a:ext>
              </a:extLst>
            </p:cNvPr>
            <p:cNvSpPr/>
            <p:nvPr/>
          </p:nvSpPr>
          <p:spPr>
            <a:xfrm>
              <a:off x="1125899" y="307911"/>
              <a:ext cx="11066101" cy="494522"/>
            </a:xfrm>
            <a:prstGeom prst="rect">
              <a:avLst/>
            </a:prstGeom>
            <a:solidFill>
              <a:srgbClr val="140B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第十步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•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其他功能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•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移动查询</a:t>
              </a: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229B6F72-8617-45E1-8C64-428B04B43ACA}"/>
                </a:ext>
              </a:extLst>
            </p:cNvPr>
            <p:cNvSpPr/>
            <p:nvPr/>
          </p:nvSpPr>
          <p:spPr>
            <a:xfrm flipH="1">
              <a:off x="216375" y="238084"/>
              <a:ext cx="651429" cy="564349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A4C4E71B-F19B-441D-8448-B711AE158B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326" y="121298"/>
              <a:ext cx="573622" cy="5736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57E71D1-C372-4C80-956C-970A9072651C}"/>
              </a:ext>
            </a:extLst>
          </p:cNvPr>
          <p:cNvGrpSpPr/>
          <p:nvPr/>
        </p:nvGrpSpPr>
        <p:grpSpPr>
          <a:xfrm>
            <a:off x="8490837" y="1285920"/>
            <a:ext cx="2528597" cy="5253134"/>
            <a:chOff x="5570375" y="1119675"/>
            <a:chExt cx="2873828" cy="5253134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45B3284B-08A6-4BFE-8D24-B7D421A4B24A}"/>
                </a:ext>
              </a:extLst>
            </p:cNvPr>
            <p:cNvSpPr/>
            <p:nvPr/>
          </p:nvSpPr>
          <p:spPr>
            <a:xfrm>
              <a:off x="5570375" y="1119675"/>
              <a:ext cx="2873828" cy="5253134"/>
            </a:xfrm>
            <a:prstGeom prst="roundRect">
              <a:avLst>
                <a:gd name="adj" fmla="val 9199"/>
              </a:avLst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矩形: 圆顶角 15">
              <a:extLst>
                <a:ext uri="{FF2B5EF4-FFF2-40B4-BE49-F238E27FC236}">
                  <a16:creationId xmlns:a16="http://schemas.microsoft.com/office/drawing/2014/main" id="{74CFB0BC-13E8-4108-95C5-24269C20BE29}"/>
                </a:ext>
              </a:extLst>
            </p:cNvPr>
            <p:cNvSpPr/>
            <p:nvPr/>
          </p:nvSpPr>
          <p:spPr>
            <a:xfrm flipV="1">
              <a:off x="6496438" y="1119675"/>
              <a:ext cx="1021702" cy="18661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0000"/>
            </a:solidFill>
            <a:ln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BE359BEA-83BA-4AF1-80B0-19BF29416689}"/>
              </a:ext>
            </a:extLst>
          </p:cNvPr>
          <p:cNvSpPr txBox="1"/>
          <p:nvPr/>
        </p:nvSpPr>
        <p:spPr>
          <a:xfrm>
            <a:off x="2957803" y="2942397"/>
            <a:ext cx="4030824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现在可在移动端平台查询个人名下的资产信息、各类型资产业务的流程进度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CADD385-D552-46B3-9504-AFD76ABC43C9}"/>
              </a:ext>
            </a:extLst>
          </p:cNvPr>
          <p:cNvSpPr/>
          <p:nvPr/>
        </p:nvSpPr>
        <p:spPr>
          <a:xfrm>
            <a:off x="8554834" y="3429000"/>
            <a:ext cx="2352652" cy="288782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7DB6C37-EABB-47A2-80FB-AA060BC6B47C}"/>
              </a:ext>
            </a:extLst>
          </p:cNvPr>
          <p:cNvSpPr txBox="1"/>
          <p:nvPr/>
        </p:nvSpPr>
        <p:spPr>
          <a:xfrm>
            <a:off x="1780971" y="2303265"/>
            <a:ext cx="1041539" cy="989306"/>
          </a:xfrm>
          <a:custGeom>
            <a:avLst/>
            <a:gdLst/>
            <a:ahLst/>
            <a:cxnLst/>
            <a:rect l="l" t="t" r="r" b="b"/>
            <a:pathLst>
              <a:path w="1041539" h="989306">
                <a:moveTo>
                  <a:pt x="829458" y="162541"/>
                </a:moveTo>
                <a:cubicBezTo>
                  <a:pt x="843151" y="162541"/>
                  <a:pt x="851857" y="167377"/>
                  <a:pt x="855578" y="177051"/>
                </a:cubicBezTo>
                <a:cubicBezTo>
                  <a:pt x="859299" y="186725"/>
                  <a:pt x="861159" y="210761"/>
                  <a:pt x="861159" y="249158"/>
                </a:cubicBezTo>
                <a:lnTo>
                  <a:pt x="861159" y="607239"/>
                </a:lnTo>
                <a:cubicBezTo>
                  <a:pt x="861159" y="642660"/>
                  <a:pt x="859075" y="665431"/>
                  <a:pt x="854908" y="675551"/>
                </a:cubicBezTo>
                <a:cubicBezTo>
                  <a:pt x="850741" y="685671"/>
                  <a:pt x="841960" y="690732"/>
                  <a:pt x="828566" y="690732"/>
                </a:cubicBezTo>
                <a:cubicBezTo>
                  <a:pt x="815171" y="690732"/>
                  <a:pt x="806465" y="686416"/>
                  <a:pt x="802446" y="677784"/>
                </a:cubicBezTo>
                <a:cubicBezTo>
                  <a:pt x="798428" y="669152"/>
                  <a:pt x="796419" y="643851"/>
                  <a:pt x="796419" y="601881"/>
                </a:cubicBezTo>
                <a:lnTo>
                  <a:pt x="796419" y="249158"/>
                </a:lnTo>
                <a:cubicBezTo>
                  <a:pt x="796419" y="211951"/>
                  <a:pt x="798577" y="188213"/>
                  <a:pt x="802893" y="177944"/>
                </a:cubicBezTo>
                <a:cubicBezTo>
                  <a:pt x="807209" y="167675"/>
                  <a:pt x="816064" y="162541"/>
                  <a:pt x="829458" y="162541"/>
                </a:cubicBezTo>
                <a:close/>
                <a:moveTo>
                  <a:pt x="989093" y="110752"/>
                </a:moveTo>
                <a:lnTo>
                  <a:pt x="1001801" y="122803"/>
                </a:lnTo>
                <a:cubicBezTo>
                  <a:pt x="1017280" y="142746"/>
                  <a:pt x="1027772" y="165219"/>
                  <a:pt x="1033279" y="190223"/>
                </a:cubicBezTo>
                <a:cubicBezTo>
                  <a:pt x="1038785" y="215226"/>
                  <a:pt x="1041539" y="255112"/>
                  <a:pt x="1041539" y="309880"/>
                </a:cubicBezTo>
                <a:lnTo>
                  <a:pt x="1041539" y="550982"/>
                </a:lnTo>
                <a:cubicBezTo>
                  <a:pt x="1041539" y="605751"/>
                  <a:pt x="1038562" y="645637"/>
                  <a:pt x="1032609" y="670640"/>
                </a:cubicBezTo>
                <a:cubicBezTo>
                  <a:pt x="1026656" y="695643"/>
                  <a:pt x="1014303" y="719009"/>
                  <a:pt x="995551" y="740738"/>
                </a:cubicBezTo>
                <a:cubicBezTo>
                  <a:pt x="976798" y="762467"/>
                  <a:pt x="954176" y="778094"/>
                  <a:pt x="927685" y="787619"/>
                </a:cubicBezTo>
                <a:lnTo>
                  <a:pt x="885724" y="794366"/>
                </a:lnTo>
                <a:lnTo>
                  <a:pt x="905800" y="769355"/>
                </a:lnTo>
                <a:cubicBezTo>
                  <a:pt x="1036819" y="573154"/>
                  <a:pt x="1011051" y="311708"/>
                  <a:pt x="844251" y="144873"/>
                </a:cubicBezTo>
                <a:lnTo>
                  <a:pt x="989093" y="144873"/>
                </a:lnTo>
                <a:close/>
                <a:moveTo>
                  <a:pt x="435510" y="65207"/>
                </a:moveTo>
                <a:cubicBezTo>
                  <a:pt x="390267" y="123603"/>
                  <a:pt x="324038" y="162187"/>
                  <a:pt x="236825" y="180958"/>
                </a:cubicBezTo>
                <a:lnTo>
                  <a:pt x="236825" y="265232"/>
                </a:lnTo>
                <a:lnTo>
                  <a:pt x="254684" y="265232"/>
                </a:lnTo>
                <a:cubicBezTo>
                  <a:pt x="296356" y="265232"/>
                  <a:pt x="323220" y="268134"/>
                  <a:pt x="335275" y="273938"/>
                </a:cubicBezTo>
                <a:cubicBezTo>
                  <a:pt x="347330" y="279743"/>
                  <a:pt x="354697" y="288300"/>
                  <a:pt x="357376" y="299611"/>
                </a:cubicBezTo>
                <a:cubicBezTo>
                  <a:pt x="360055" y="310922"/>
                  <a:pt x="361394" y="344557"/>
                  <a:pt x="361394" y="400517"/>
                </a:cubicBezTo>
                <a:lnTo>
                  <a:pt x="361394" y="788065"/>
                </a:lnTo>
                <a:lnTo>
                  <a:pt x="541774" y="788065"/>
                </a:lnTo>
                <a:lnTo>
                  <a:pt x="541774" y="65207"/>
                </a:lnTo>
                <a:close/>
                <a:moveTo>
                  <a:pt x="494571" y="0"/>
                </a:moveTo>
                <a:lnTo>
                  <a:pt x="989093" y="0"/>
                </a:lnTo>
                <a:lnTo>
                  <a:pt x="989093" y="110752"/>
                </a:lnTo>
                <a:lnTo>
                  <a:pt x="972668" y="95177"/>
                </a:lnTo>
                <a:cubicBezTo>
                  <a:pt x="960985" y="86731"/>
                  <a:pt x="947330" y="79048"/>
                  <a:pt x="931703" y="72127"/>
                </a:cubicBezTo>
                <a:cubicBezTo>
                  <a:pt x="900450" y="58286"/>
                  <a:pt x="865028" y="51366"/>
                  <a:pt x="825440" y="51366"/>
                </a:cubicBezTo>
                <a:cubicBezTo>
                  <a:pt x="776922" y="51366"/>
                  <a:pt x="735622" y="61337"/>
                  <a:pt x="701541" y="81280"/>
                </a:cubicBezTo>
                <a:cubicBezTo>
                  <a:pt x="667459" y="101223"/>
                  <a:pt x="644688" y="127715"/>
                  <a:pt x="633229" y="160755"/>
                </a:cubicBezTo>
                <a:cubicBezTo>
                  <a:pt x="621769" y="193794"/>
                  <a:pt x="616039" y="243503"/>
                  <a:pt x="616039" y="309880"/>
                </a:cubicBezTo>
                <a:lnTo>
                  <a:pt x="616039" y="562144"/>
                </a:lnTo>
                <a:cubicBezTo>
                  <a:pt x="616039" y="613043"/>
                  <a:pt x="619611" y="650176"/>
                  <a:pt x="626755" y="673542"/>
                </a:cubicBezTo>
                <a:cubicBezTo>
                  <a:pt x="633898" y="696908"/>
                  <a:pt x="645953" y="719158"/>
                  <a:pt x="662920" y="740291"/>
                </a:cubicBezTo>
                <a:cubicBezTo>
                  <a:pt x="679886" y="761425"/>
                  <a:pt x="702657" y="776977"/>
                  <a:pt x="731232" y="786949"/>
                </a:cubicBezTo>
                <a:cubicBezTo>
                  <a:pt x="759807" y="796920"/>
                  <a:pt x="795675" y="801906"/>
                  <a:pt x="838835" y="801906"/>
                </a:cubicBezTo>
                <a:lnTo>
                  <a:pt x="885724" y="794366"/>
                </a:lnTo>
                <a:lnTo>
                  <a:pt x="851311" y="837239"/>
                </a:lnTo>
                <a:cubicBezTo>
                  <a:pt x="712407" y="982088"/>
                  <a:pt x="496063" y="1030632"/>
                  <a:pt x="305315" y="951600"/>
                </a:cubicBezTo>
                <a:cubicBezTo>
                  <a:pt x="87367" y="861298"/>
                  <a:pt x="-36464" y="629590"/>
                  <a:pt x="9544" y="398163"/>
                </a:cubicBezTo>
                <a:cubicBezTo>
                  <a:pt x="55557" y="166708"/>
                  <a:pt x="258634" y="0"/>
                  <a:pt x="494571" y="0"/>
                </a:cubicBezTo>
                <a:close/>
              </a:path>
            </a:pathLst>
          </a:custGeom>
          <a:solidFill>
            <a:srgbClr val="140B6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latin typeface="Impact" panose="020B080603090205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A0BFF07-59F2-468B-AEAC-5C1002C9E8A2}"/>
              </a:ext>
            </a:extLst>
          </p:cNvPr>
          <p:cNvSpPr/>
          <p:nvPr/>
        </p:nvSpPr>
        <p:spPr>
          <a:xfrm>
            <a:off x="8554834" y="2864653"/>
            <a:ext cx="962390" cy="50836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0735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5F8CD818-D89D-42ED-8166-0AD3ABAFE44F}"/>
              </a:ext>
            </a:extLst>
          </p:cNvPr>
          <p:cNvGrpSpPr/>
          <p:nvPr/>
        </p:nvGrpSpPr>
        <p:grpSpPr>
          <a:xfrm>
            <a:off x="216375" y="121298"/>
            <a:ext cx="11975625" cy="681135"/>
            <a:chOff x="216375" y="121298"/>
            <a:chExt cx="11975625" cy="68113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7C3C9B6-ED28-44F4-95BA-B653E6440353}"/>
                </a:ext>
              </a:extLst>
            </p:cNvPr>
            <p:cNvSpPr/>
            <p:nvPr/>
          </p:nvSpPr>
          <p:spPr>
            <a:xfrm>
              <a:off x="1125899" y="307911"/>
              <a:ext cx="11066101" cy="494522"/>
            </a:xfrm>
            <a:prstGeom prst="rect">
              <a:avLst/>
            </a:prstGeom>
            <a:solidFill>
              <a:srgbClr val="140B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第十一步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•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其他功能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•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扫码看一看</a:t>
              </a: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229B6F72-8617-45E1-8C64-428B04B43ACA}"/>
                </a:ext>
              </a:extLst>
            </p:cNvPr>
            <p:cNvSpPr/>
            <p:nvPr/>
          </p:nvSpPr>
          <p:spPr>
            <a:xfrm flipH="1">
              <a:off x="216375" y="238084"/>
              <a:ext cx="651429" cy="564349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A4C4E71B-F19B-441D-8448-B711AE158B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326" y="121298"/>
              <a:ext cx="573622" cy="5736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57E71D1-C372-4C80-956C-970A9072651C}"/>
              </a:ext>
            </a:extLst>
          </p:cNvPr>
          <p:cNvGrpSpPr/>
          <p:nvPr/>
        </p:nvGrpSpPr>
        <p:grpSpPr>
          <a:xfrm>
            <a:off x="8490837" y="1285920"/>
            <a:ext cx="2528597" cy="5253134"/>
            <a:chOff x="5570375" y="1119675"/>
            <a:chExt cx="2873828" cy="5253134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45B3284B-08A6-4BFE-8D24-B7D421A4B24A}"/>
                </a:ext>
              </a:extLst>
            </p:cNvPr>
            <p:cNvSpPr/>
            <p:nvPr/>
          </p:nvSpPr>
          <p:spPr>
            <a:xfrm>
              <a:off x="5570375" y="1119675"/>
              <a:ext cx="2873828" cy="5253134"/>
            </a:xfrm>
            <a:prstGeom prst="roundRect">
              <a:avLst>
                <a:gd name="adj" fmla="val 9199"/>
              </a:avLst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矩形: 圆顶角 15">
              <a:extLst>
                <a:ext uri="{FF2B5EF4-FFF2-40B4-BE49-F238E27FC236}">
                  <a16:creationId xmlns:a16="http://schemas.microsoft.com/office/drawing/2014/main" id="{74CFB0BC-13E8-4108-95C5-24269C20BE29}"/>
                </a:ext>
              </a:extLst>
            </p:cNvPr>
            <p:cNvSpPr/>
            <p:nvPr/>
          </p:nvSpPr>
          <p:spPr>
            <a:xfrm flipV="1">
              <a:off x="6496438" y="1119675"/>
              <a:ext cx="1021702" cy="18661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0000"/>
            </a:solidFill>
            <a:ln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BE359BEA-83BA-4AF1-80B0-19BF29416689}"/>
              </a:ext>
            </a:extLst>
          </p:cNvPr>
          <p:cNvSpPr txBox="1"/>
          <p:nvPr/>
        </p:nvSpPr>
        <p:spPr>
          <a:xfrm>
            <a:off x="2696545" y="2942398"/>
            <a:ext cx="4683968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通过页面右上角“资产标签”功能，扫码资产标签的二维码，即可查阅对应资产的详细信息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A0BFF07-59F2-468B-AEAC-5C1002C9E8A2}"/>
              </a:ext>
            </a:extLst>
          </p:cNvPr>
          <p:cNvSpPr/>
          <p:nvPr/>
        </p:nvSpPr>
        <p:spPr>
          <a:xfrm>
            <a:off x="10192179" y="2052106"/>
            <a:ext cx="715307" cy="7458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>
            <a:extLst>
              <a:ext uri="{FF2B5EF4-FFF2-40B4-BE49-F238E27FC236}">
                <a16:creationId xmlns:a16="http://schemas.microsoft.com/office/drawing/2014/main" id="{30F36E8C-B71D-4BE1-8887-6EBEC6EE73B0}"/>
              </a:ext>
            </a:extLst>
          </p:cNvPr>
          <p:cNvSpPr/>
          <p:nvPr/>
        </p:nvSpPr>
        <p:spPr>
          <a:xfrm rot="20954932">
            <a:off x="9806993" y="2702542"/>
            <a:ext cx="564244" cy="479712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11215BC2-B194-490E-87C3-AFAA738936BB}"/>
              </a:ext>
            </a:extLst>
          </p:cNvPr>
          <p:cNvSpPr/>
          <p:nvPr/>
        </p:nvSpPr>
        <p:spPr>
          <a:xfrm>
            <a:off x="1455593" y="4296261"/>
            <a:ext cx="989103" cy="989095"/>
          </a:xfrm>
          <a:custGeom>
            <a:avLst/>
            <a:gdLst/>
            <a:ahLst/>
            <a:cxnLst/>
            <a:rect l="l" t="t" r="r" b="b"/>
            <a:pathLst>
              <a:path w="989103" h="989095">
                <a:moveTo>
                  <a:pt x="389367" y="976514"/>
                </a:moveTo>
                <a:lnTo>
                  <a:pt x="407883" y="981482"/>
                </a:lnTo>
                <a:lnTo>
                  <a:pt x="491179" y="988797"/>
                </a:lnTo>
                <a:lnTo>
                  <a:pt x="389367" y="988797"/>
                </a:lnTo>
                <a:close/>
                <a:moveTo>
                  <a:pt x="922172" y="739430"/>
                </a:moveTo>
                <a:lnTo>
                  <a:pt x="922172" y="844253"/>
                </a:lnTo>
                <a:lnTo>
                  <a:pt x="844253" y="844253"/>
                </a:lnTo>
                <a:cubicBezTo>
                  <a:pt x="865106" y="823400"/>
                  <a:pt x="883755" y="801069"/>
                  <a:pt x="900168" y="777572"/>
                </a:cubicBezTo>
                <a:close/>
                <a:moveTo>
                  <a:pt x="472665" y="478"/>
                </a:moveTo>
                <a:cubicBezTo>
                  <a:pt x="641466" y="-6968"/>
                  <a:pt x="807448" y="72708"/>
                  <a:pt x="905753" y="219830"/>
                </a:cubicBezTo>
                <a:cubicBezTo>
                  <a:pt x="1004057" y="366953"/>
                  <a:pt x="1014149" y="550791"/>
                  <a:pt x="942673" y="703894"/>
                </a:cubicBezTo>
                <a:lnTo>
                  <a:pt x="922172" y="739430"/>
                </a:lnTo>
                <a:lnTo>
                  <a:pt x="922172" y="265939"/>
                </a:lnTo>
                <a:lnTo>
                  <a:pt x="815908" y="265939"/>
                </a:lnTo>
                <a:cubicBezTo>
                  <a:pt x="770665" y="324335"/>
                  <a:pt x="704436" y="362919"/>
                  <a:pt x="617223" y="381690"/>
                </a:cubicBezTo>
                <a:lnTo>
                  <a:pt x="617223" y="465964"/>
                </a:lnTo>
                <a:lnTo>
                  <a:pt x="635082" y="465964"/>
                </a:lnTo>
                <a:cubicBezTo>
                  <a:pt x="676754" y="465964"/>
                  <a:pt x="703618" y="468866"/>
                  <a:pt x="715673" y="474670"/>
                </a:cubicBezTo>
                <a:cubicBezTo>
                  <a:pt x="727728" y="480475"/>
                  <a:pt x="735095" y="489032"/>
                  <a:pt x="737774" y="500343"/>
                </a:cubicBezTo>
                <a:cubicBezTo>
                  <a:pt x="740453" y="511654"/>
                  <a:pt x="741792" y="545289"/>
                  <a:pt x="741792" y="601249"/>
                </a:cubicBezTo>
                <a:lnTo>
                  <a:pt x="741792" y="988797"/>
                </a:lnTo>
                <a:lnTo>
                  <a:pt x="922172" y="988797"/>
                </a:lnTo>
                <a:lnTo>
                  <a:pt x="922172" y="844253"/>
                </a:lnTo>
                <a:lnTo>
                  <a:pt x="989094" y="844253"/>
                </a:lnTo>
                <a:lnTo>
                  <a:pt x="989094" y="989095"/>
                </a:lnTo>
                <a:lnTo>
                  <a:pt x="494572" y="989095"/>
                </a:lnTo>
                <a:lnTo>
                  <a:pt x="491179" y="988797"/>
                </a:lnTo>
                <a:lnTo>
                  <a:pt x="569747" y="988797"/>
                </a:lnTo>
                <a:lnTo>
                  <a:pt x="569747" y="265939"/>
                </a:lnTo>
                <a:lnTo>
                  <a:pt x="463483" y="265939"/>
                </a:lnTo>
                <a:cubicBezTo>
                  <a:pt x="418240" y="324335"/>
                  <a:pt x="352011" y="362919"/>
                  <a:pt x="264798" y="381690"/>
                </a:cubicBezTo>
                <a:lnTo>
                  <a:pt x="264798" y="465964"/>
                </a:lnTo>
                <a:lnTo>
                  <a:pt x="282657" y="465964"/>
                </a:lnTo>
                <a:cubicBezTo>
                  <a:pt x="324329" y="465964"/>
                  <a:pt x="351193" y="468866"/>
                  <a:pt x="363248" y="474670"/>
                </a:cubicBezTo>
                <a:cubicBezTo>
                  <a:pt x="375303" y="480475"/>
                  <a:pt x="382670" y="489032"/>
                  <a:pt x="385349" y="500343"/>
                </a:cubicBezTo>
                <a:cubicBezTo>
                  <a:pt x="388028" y="511654"/>
                  <a:pt x="389367" y="545289"/>
                  <a:pt x="389367" y="601249"/>
                </a:cubicBezTo>
                <a:lnTo>
                  <a:pt x="389367" y="976514"/>
                </a:lnTo>
                <a:lnTo>
                  <a:pt x="325730" y="959440"/>
                </a:lnTo>
                <a:cubicBezTo>
                  <a:pt x="166928" y="901722"/>
                  <a:pt x="44071" y="764592"/>
                  <a:pt x="9551" y="591049"/>
                </a:cubicBezTo>
                <a:cubicBezTo>
                  <a:pt x="-36476" y="359658"/>
                  <a:pt x="87361" y="127977"/>
                  <a:pt x="305326" y="37693"/>
                </a:cubicBezTo>
                <a:cubicBezTo>
                  <a:pt x="359818" y="15122"/>
                  <a:pt x="416398" y="2960"/>
                  <a:pt x="472665" y="478"/>
                </a:cubicBezTo>
                <a:close/>
              </a:path>
            </a:pathLst>
          </a:custGeom>
          <a:solidFill>
            <a:srgbClr val="140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5623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58F61C70-A0B3-41AB-A3B4-9DCEA8EA7B94}"/>
              </a:ext>
            </a:extLst>
          </p:cNvPr>
          <p:cNvGrpSpPr/>
          <p:nvPr/>
        </p:nvGrpSpPr>
        <p:grpSpPr>
          <a:xfrm>
            <a:off x="1660850" y="1606733"/>
            <a:ext cx="3965509" cy="3644534"/>
            <a:chOff x="989046" y="962299"/>
            <a:chExt cx="3965509" cy="364453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8C2337D2-ADAA-4056-945A-8739FE43E7C7}"/>
                </a:ext>
              </a:extLst>
            </p:cNvPr>
            <p:cNvSpPr/>
            <p:nvPr/>
          </p:nvSpPr>
          <p:spPr>
            <a:xfrm>
              <a:off x="989046" y="1446244"/>
              <a:ext cx="3648270" cy="3160589"/>
            </a:xfrm>
            <a:prstGeom prst="roundRect">
              <a:avLst/>
            </a:prstGeom>
            <a:noFill/>
            <a:ln w="152400"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0ABFE22F-EC4C-4D87-AA04-A7B7DC8FAF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0900" y="962299"/>
              <a:ext cx="2713655" cy="27136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C98455B-DA79-48EA-B081-93EE6AFA1045}"/>
                </a:ext>
              </a:extLst>
            </p:cNvPr>
            <p:cNvSpPr txBox="1"/>
            <p:nvPr/>
          </p:nvSpPr>
          <p:spPr>
            <a:xfrm>
              <a:off x="1289956" y="1700933"/>
              <a:ext cx="821094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rgbClr val="140B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固定资产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6A085C8-E78E-4DED-A361-19165B50C888}"/>
                </a:ext>
              </a:extLst>
            </p:cNvPr>
            <p:cNvSpPr txBox="1"/>
            <p:nvPr/>
          </p:nvSpPr>
          <p:spPr>
            <a:xfrm>
              <a:off x="2111050" y="3805692"/>
              <a:ext cx="2286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b="1" dirty="0">
                  <a:solidFill>
                    <a:srgbClr val="140B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@ INUAA</a:t>
              </a:r>
              <a:endParaRPr lang="zh-CN" altLang="en-US" sz="32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77EEDB7-B2A0-4C82-93DD-A704D4A76404}"/>
              </a:ext>
            </a:extLst>
          </p:cNvPr>
          <p:cNvSpPr txBox="1"/>
          <p:nvPr/>
        </p:nvSpPr>
        <p:spPr>
          <a:xfrm>
            <a:off x="6370477" y="3118600"/>
            <a:ext cx="45743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感谢查阅</a:t>
            </a:r>
            <a:endParaRPr lang="en-US" altLang="zh-CN" sz="6000" b="1" dirty="0">
              <a:solidFill>
                <a:srgbClr val="140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9432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5F8CD818-D89D-42ED-8166-0AD3ABAFE44F}"/>
              </a:ext>
            </a:extLst>
          </p:cNvPr>
          <p:cNvGrpSpPr/>
          <p:nvPr/>
        </p:nvGrpSpPr>
        <p:grpSpPr>
          <a:xfrm>
            <a:off x="216375" y="121298"/>
            <a:ext cx="11975625" cy="681135"/>
            <a:chOff x="216375" y="121298"/>
            <a:chExt cx="11975625" cy="68113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7C3C9B6-ED28-44F4-95BA-B653E6440353}"/>
                </a:ext>
              </a:extLst>
            </p:cNvPr>
            <p:cNvSpPr/>
            <p:nvPr/>
          </p:nvSpPr>
          <p:spPr>
            <a:xfrm>
              <a:off x="1125899" y="307911"/>
              <a:ext cx="11066101" cy="494522"/>
            </a:xfrm>
            <a:prstGeom prst="rect">
              <a:avLst/>
            </a:prstGeom>
            <a:solidFill>
              <a:srgbClr val="140B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特别说明</a:t>
              </a: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229B6F72-8617-45E1-8C64-428B04B43ACA}"/>
                </a:ext>
              </a:extLst>
            </p:cNvPr>
            <p:cNvSpPr/>
            <p:nvPr/>
          </p:nvSpPr>
          <p:spPr>
            <a:xfrm flipH="1">
              <a:off x="216375" y="238084"/>
              <a:ext cx="651429" cy="564349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A4C4E71B-F19B-441D-8448-B711AE158B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326" y="121298"/>
              <a:ext cx="573622" cy="5736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KSO_Shape">
            <a:extLst>
              <a:ext uri="{FF2B5EF4-FFF2-40B4-BE49-F238E27FC236}">
                <a16:creationId xmlns:a16="http://schemas.microsoft.com/office/drawing/2014/main" id="{FAAF50E6-9ED5-4EC5-8CB9-07B33A550FC9}"/>
              </a:ext>
            </a:extLst>
          </p:cNvPr>
          <p:cNvSpPr>
            <a:spLocks/>
          </p:cNvSpPr>
          <p:nvPr/>
        </p:nvSpPr>
        <p:spPr bwMode="auto">
          <a:xfrm rot="20237647">
            <a:off x="2625274" y="2148931"/>
            <a:ext cx="428351" cy="2390567"/>
          </a:xfrm>
          <a:custGeom>
            <a:avLst/>
            <a:gdLst>
              <a:gd name="T0" fmla="*/ 206776 w 3409951"/>
              <a:gd name="T1" fmla="*/ 1388383 h 14859002"/>
              <a:gd name="T2" fmla="*/ 413168 w 3409951"/>
              <a:gd name="T3" fmla="*/ 1594390 h 14859002"/>
              <a:gd name="T4" fmla="*/ 206776 w 3409951"/>
              <a:gd name="T5" fmla="*/ 1800397 h 14859002"/>
              <a:gd name="T6" fmla="*/ 385 w 3409951"/>
              <a:gd name="T7" fmla="*/ 1594390 h 14859002"/>
              <a:gd name="T8" fmla="*/ 206776 w 3409951"/>
              <a:gd name="T9" fmla="*/ 1388383 h 14859002"/>
              <a:gd name="T10" fmla="*/ 206523 w 3409951"/>
              <a:gd name="T11" fmla="*/ 0 h 14859002"/>
              <a:gd name="T12" fmla="*/ 412591 w 3409951"/>
              <a:gd name="T13" fmla="*/ 205569 h 14859002"/>
              <a:gd name="T14" fmla="*/ 412591 w 3409951"/>
              <a:gd name="T15" fmla="*/ 1085607 h 14859002"/>
              <a:gd name="T16" fmla="*/ 206523 w 3409951"/>
              <a:gd name="T17" fmla="*/ 1291631 h 14859002"/>
              <a:gd name="T18" fmla="*/ 0 w 3409951"/>
              <a:gd name="T19" fmla="*/ 1085607 h 14859002"/>
              <a:gd name="T20" fmla="*/ 0 w 3409951"/>
              <a:gd name="T21" fmla="*/ 205569 h 14859002"/>
              <a:gd name="T22" fmla="*/ 206523 w 3409951"/>
              <a:gd name="T23" fmla="*/ 0 h 148590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409951" h="14859002">
                <a:moveTo>
                  <a:pt x="1706563" y="11458576"/>
                </a:moveTo>
                <a:cubicBezTo>
                  <a:pt x="2647318" y="11458576"/>
                  <a:pt x="3409951" y="12219787"/>
                  <a:pt x="3409951" y="13158789"/>
                </a:cubicBezTo>
                <a:cubicBezTo>
                  <a:pt x="3409951" y="14097791"/>
                  <a:pt x="2647318" y="14859002"/>
                  <a:pt x="1706563" y="14859002"/>
                </a:cubicBezTo>
                <a:cubicBezTo>
                  <a:pt x="765808" y="14859002"/>
                  <a:pt x="3175" y="14097791"/>
                  <a:pt x="3175" y="13158789"/>
                </a:cubicBezTo>
                <a:cubicBezTo>
                  <a:pt x="3175" y="12219787"/>
                  <a:pt x="765808" y="11458576"/>
                  <a:pt x="1706563" y="11458576"/>
                </a:cubicBezTo>
                <a:close/>
                <a:moveTo>
                  <a:pt x="1704476" y="0"/>
                </a:moveTo>
                <a:cubicBezTo>
                  <a:pt x="2645135" y="0"/>
                  <a:pt x="3405188" y="761970"/>
                  <a:pt x="3405188" y="1696602"/>
                </a:cubicBezTo>
                <a:cubicBezTo>
                  <a:pt x="3405188" y="1696602"/>
                  <a:pt x="3405188" y="1696602"/>
                  <a:pt x="3405188" y="8959708"/>
                </a:cubicBezTo>
                <a:cubicBezTo>
                  <a:pt x="3405188" y="9898094"/>
                  <a:pt x="2645135" y="10660063"/>
                  <a:pt x="1704476" y="10660063"/>
                </a:cubicBezTo>
                <a:cubicBezTo>
                  <a:pt x="763816" y="10660063"/>
                  <a:pt x="0" y="9898094"/>
                  <a:pt x="0" y="8959708"/>
                </a:cubicBezTo>
                <a:cubicBezTo>
                  <a:pt x="0" y="8959708"/>
                  <a:pt x="0" y="8959708"/>
                  <a:pt x="0" y="1696602"/>
                </a:cubicBezTo>
                <a:cubicBezTo>
                  <a:pt x="0" y="761970"/>
                  <a:pt x="763816" y="0"/>
                  <a:pt x="1704476" y="0"/>
                </a:cubicBezTo>
                <a:close/>
              </a:path>
            </a:pathLst>
          </a:custGeom>
          <a:solidFill>
            <a:srgbClr val="140B6B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05BF3E1-DEE5-4574-9779-48379D6A4A49}"/>
              </a:ext>
            </a:extLst>
          </p:cNvPr>
          <p:cNvSpPr txBox="1"/>
          <p:nvPr/>
        </p:nvSpPr>
        <p:spPr>
          <a:xfrm>
            <a:off x="4068147" y="1807855"/>
            <a:ext cx="6988628" cy="3921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en-US" altLang="zh-CN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年下半年北美特殊情况，所有</a:t>
            </a:r>
            <a:r>
              <a:rPr lang="en-US" altLang="zh-CN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altLang="en-US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系统升级暂缓！</a:t>
            </a:r>
            <a:endParaRPr lang="en-US" altLang="zh-CN" b="1" dirty="0">
              <a:solidFill>
                <a:srgbClr val="140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在充分考量我校</a:t>
            </a:r>
            <a:r>
              <a:rPr lang="en-US" altLang="zh-CN" b="1" dirty="0" err="1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iphone</a:t>
            </a:r>
            <a:r>
              <a:rPr lang="zh-CN" altLang="en-US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用户的盘点工作需求后，我处于今年的资产盘点工作中开放伙伴盘点功能，即</a:t>
            </a:r>
            <a:r>
              <a:rPr lang="en-US" altLang="zh-CN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可由本系、本科的安卓用户同事代为盘点，或由本学院、本处的资产干事代为盘点！！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特此告知</a:t>
            </a:r>
          </a:p>
        </p:txBody>
      </p:sp>
    </p:spTree>
    <p:extLst>
      <p:ext uri="{BB962C8B-B14F-4D97-AF65-F5344CB8AC3E}">
        <p14:creationId xmlns:p14="http://schemas.microsoft.com/office/powerpoint/2010/main" val="2436788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5F8CD818-D89D-42ED-8166-0AD3ABAFE44F}"/>
              </a:ext>
            </a:extLst>
          </p:cNvPr>
          <p:cNvGrpSpPr/>
          <p:nvPr/>
        </p:nvGrpSpPr>
        <p:grpSpPr>
          <a:xfrm>
            <a:off x="216375" y="121298"/>
            <a:ext cx="11975625" cy="681135"/>
            <a:chOff x="216375" y="121298"/>
            <a:chExt cx="11975625" cy="68113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7C3C9B6-ED28-44F4-95BA-B653E6440353}"/>
                </a:ext>
              </a:extLst>
            </p:cNvPr>
            <p:cNvSpPr/>
            <p:nvPr/>
          </p:nvSpPr>
          <p:spPr>
            <a:xfrm>
              <a:off x="1125899" y="307911"/>
              <a:ext cx="11066101" cy="494522"/>
            </a:xfrm>
            <a:prstGeom prst="rect">
              <a:avLst/>
            </a:prstGeom>
            <a:solidFill>
              <a:srgbClr val="140B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第一步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•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系统启动</a:t>
              </a: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229B6F72-8617-45E1-8C64-428B04B43ACA}"/>
                </a:ext>
              </a:extLst>
            </p:cNvPr>
            <p:cNvSpPr/>
            <p:nvPr/>
          </p:nvSpPr>
          <p:spPr>
            <a:xfrm flipH="1">
              <a:off x="216375" y="238084"/>
              <a:ext cx="651429" cy="564349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A4C4E71B-F19B-441D-8448-B711AE158B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326" y="121298"/>
              <a:ext cx="573622" cy="5736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57E71D1-C372-4C80-956C-970A9072651C}"/>
              </a:ext>
            </a:extLst>
          </p:cNvPr>
          <p:cNvGrpSpPr/>
          <p:nvPr/>
        </p:nvGrpSpPr>
        <p:grpSpPr>
          <a:xfrm>
            <a:off x="1380930" y="1212981"/>
            <a:ext cx="2528597" cy="5253134"/>
            <a:chOff x="5570375" y="1119675"/>
            <a:chExt cx="2873828" cy="5253134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45B3284B-08A6-4BFE-8D24-B7D421A4B24A}"/>
                </a:ext>
              </a:extLst>
            </p:cNvPr>
            <p:cNvSpPr/>
            <p:nvPr/>
          </p:nvSpPr>
          <p:spPr>
            <a:xfrm>
              <a:off x="5570375" y="1119675"/>
              <a:ext cx="2873828" cy="5253134"/>
            </a:xfrm>
            <a:prstGeom prst="roundRect">
              <a:avLst>
                <a:gd name="adj" fmla="val 9199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矩形: 圆顶角 15">
              <a:extLst>
                <a:ext uri="{FF2B5EF4-FFF2-40B4-BE49-F238E27FC236}">
                  <a16:creationId xmlns:a16="http://schemas.microsoft.com/office/drawing/2014/main" id="{74CFB0BC-13E8-4108-95C5-24269C20BE29}"/>
                </a:ext>
              </a:extLst>
            </p:cNvPr>
            <p:cNvSpPr/>
            <p:nvPr/>
          </p:nvSpPr>
          <p:spPr>
            <a:xfrm flipV="1">
              <a:off x="6496438" y="1119675"/>
              <a:ext cx="1021702" cy="18661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BE359BEA-83BA-4AF1-80B0-19BF29416689}"/>
              </a:ext>
            </a:extLst>
          </p:cNvPr>
          <p:cNvSpPr txBox="1"/>
          <p:nvPr/>
        </p:nvSpPr>
        <p:spPr>
          <a:xfrm>
            <a:off x="6319936" y="3621959"/>
            <a:ext cx="4030824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</a:t>
            </a:r>
            <a:r>
              <a:rPr lang="en-US" altLang="zh-CN" sz="2400" b="1" dirty="0" err="1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inuaa</a:t>
            </a:r>
            <a:r>
              <a:rPr lang="zh-CN" altLang="en-US" sz="24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应用，登陆系统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619636DF-136F-4D33-85A2-B7E1E30A6B77}"/>
              </a:ext>
            </a:extLst>
          </p:cNvPr>
          <p:cNvSpPr/>
          <p:nvPr/>
        </p:nvSpPr>
        <p:spPr>
          <a:xfrm>
            <a:off x="5184711" y="3163906"/>
            <a:ext cx="989103" cy="989095"/>
          </a:xfrm>
          <a:custGeom>
            <a:avLst/>
            <a:gdLst/>
            <a:ahLst/>
            <a:cxnLst/>
            <a:rect l="l" t="t" r="r" b="b"/>
            <a:pathLst>
              <a:path w="989103" h="989095">
                <a:moveTo>
                  <a:pt x="668758" y="265111"/>
                </a:moveTo>
                <a:cubicBezTo>
                  <a:pt x="623514" y="323507"/>
                  <a:pt x="557285" y="362091"/>
                  <a:pt x="470072" y="380862"/>
                </a:cubicBezTo>
                <a:lnTo>
                  <a:pt x="470072" y="465136"/>
                </a:lnTo>
                <a:lnTo>
                  <a:pt x="487931" y="465136"/>
                </a:lnTo>
                <a:cubicBezTo>
                  <a:pt x="529603" y="465136"/>
                  <a:pt x="556467" y="468038"/>
                  <a:pt x="568522" y="473842"/>
                </a:cubicBezTo>
                <a:cubicBezTo>
                  <a:pt x="580577" y="479647"/>
                  <a:pt x="587944" y="488204"/>
                  <a:pt x="590623" y="499515"/>
                </a:cubicBezTo>
                <a:cubicBezTo>
                  <a:pt x="593302" y="510826"/>
                  <a:pt x="594641" y="544461"/>
                  <a:pt x="594641" y="600421"/>
                </a:cubicBezTo>
                <a:lnTo>
                  <a:pt x="594641" y="987969"/>
                </a:lnTo>
                <a:lnTo>
                  <a:pt x="775021" y="987969"/>
                </a:lnTo>
                <a:lnTo>
                  <a:pt x="775021" y="265111"/>
                </a:lnTo>
                <a:close/>
                <a:moveTo>
                  <a:pt x="472665" y="478"/>
                </a:moveTo>
                <a:cubicBezTo>
                  <a:pt x="641467" y="-6968"/>
                  <a:pt x="807448" y="72708"/>
                  <a:pt x="905753" y="219830"/>
                </a:cubicBezTo>
                <a:cubicBezTo>
                  <a:pt x="1036825" y="415994"/>
                  <a:pt x="1011076" y="677429"/>
                  <a:pt x="844253" y="844253"/>
                </a:cubicBezTo>
                <a:lnTo>
                  <a:pt x="989094" y="844253"/>
                </a:lnTo>
                <a:lnTo>
                  <a:pt x="989094" y="989095"/>
                </a:lnTo>
                <a:lnTo>
                  <a:pt x="494572" y="989095"/>
                </a:lnTo>
                <a:cubicBezTo>
                  <a:pt x="258648" y="989095"/>
                  <a:pt x="55578" y="822440"/>
                  <a:pt x="9551" y="591049"/>
                </a:cubicBezTo>
                <a:cubicBezTo>
                  <a:pt x="-36476" y="359658"/>
                  <a:pt x="87361" y="127977"/>
                  <a:pt x="305326" y="37693"/>
                </a:cubicBezTo>
                <a:cubicBezTo>
                  <a:pt x="359818" y="15122"/>
                  <a:pt x="416398" y="2960"/>
                  <a:pt x="472665" y="478"/>
                </a:cubicBezTo>
                <a:close/>
              </a:path>
            </a:pathLst>
          </a:custGeom>
          <a:solidFill>
            <a:srgbClr val="140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454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5F8CD818-D89D-42ED-8166-0AD3ABAFE44F}"/>
              </a:ext>
            </a:extLst>
          </p:cNvPr>
          <p:cNvGrpSpPr/>
          <p:nvPr/>
        </p:nvGrpSpPr>
        <p:grpSpPr>
          <a:xfrm>
            <a:off x="216375" y="121298"/>
            <a:ext cx="11975625" cy="681135"/>
            <a:chOff x="216375" y="121298"/>
            <a:chExt cx="11975625" cy="68113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7C3C9B6-ED28-44F4-95BA-B653E6440353}"/>
                </a:ext>
              </a:extLst>
            </p:cNvPr>
            <p:cNvSpPr/>
            <p:nvPr/>
          </p:nvSpPr>
          <p:spPr>
            <a:xfrm>
              <a:off x="1125899" y="307911"/>
              <a:ext cx="11066101" cy="494522"/>
            </a:xfrm>
            <a:prstGeom prst="rect">
              <a:avLst/>
            </a:prstGeom>
            <a:solidFill>
              <a:srgbClr val="140B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第二步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•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进入盘点</a:t>
              </a: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229B6F72-8617-45E1-8C64-428B04B43ACA}"/>
                </a:ext>
              </a:extLst>
            </p:cNvPr>
            <p:cNvSpPr/>
            <p:nvPr/>
          </p:nvSpPr>
          <p:spPr>
            <a:xfrm flipH="1">
              <a:off x="216375" y="238084"/>
              <a:ext cx="651429" cy="564349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A4C4E71B-F19B-441D-8448-B711AE158B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326" y="121298"/>
              <a:ext cx="573622" cy="5736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57E71D1-C372-4C80-956C-970A9072651C}"/>
              </a:ext>
            </a:extLst>
          </p:cNvPr>
          <p:cNvGrpSpPr/>
          <p:nvPr/>
        </p:nvGrpSpPr>
        <p:grpSpPr>
          <a:xfrm>
            <a:off x="1380930" y="1212981"/>
            <a:ext cx="2528597" cy="5253134"/>
            <a:chOff x="5570375" y="1119675"/>
            <a:chExt cx="2873828" cy="5253134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45B3284B-08A6-4BFE-8D24-B7D421A4B24A}"/>
                </a:ext>
              </a:extLst>
            </p:cNvPr>
            <p:cNvSpPr/>
            <p:nvPr/>
          </p:nvSpPr>
          <p:spPr>
            <a:xfrm>
              <a:off x="5570375" y="1119675"/>
              <a:ext cx="2873828" cy="5253134"/>
            </a:xfrm>
            <a:prstGeom prst="roundRect">
              <a:avLst>
                <a:gd name="adj" fmla="val 9199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矩形: 圆顶角 15">
              <a:extLst>
                <a:ext uri="{FF2B5EF4-FFF2-40B4-BE49-F238E27FC236}">
                  <a16:creationId xmlns:a16="http://schemas.microsoft.com/office/drawing/2014/main" id="{74CFB0BC-13E8-4108-95C5-24269C20BE29}"/>
                </a:ext>
              </a:extLst>
            </p:cNvPr>
            <p:cNvSpPr/>
            <p:nvPr/>
          </p:nvSpPr>
          <p:spPr>
            <a:xfrm flipV="1">
              <a:off x="6496438" y="1119675"/>
              <a:ext cx="1021702" cy="18661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8322008-83E6-414C-B026-EB079E856B68}"/>
              </a:ext>
            </a:extLst>
          </p:cNvPr>
          <p:cNvGrpSpPr/>
          <p:nvPr/>
        </p:nvGrpSpPr>
        <p:grpSpPr>
          <a:xfrm>
            <a:off x="4248538" y="1212981"/>
            <a:ext cx="2528597" cy="5253134"/>
            <a:chOff x="5570375" y="1119675"/>
            <a:chExt cx="2873828" cy="5253134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81F81D4E-6A96-477F-A73C-FCFB24ECA4EA}"/>
                </a:ext>
              </a:extLst>
            </p:cNvPr>
            <p:cNvSpPr/>
            <p:nvPr/>
          </p:nvSpPr>
          <p:spPr>
            <a:xfrm>
              <a:off x="5570375" y="1119675"/>
              <a:ext cx="2873828" cy="5253134"/>
            </a:xfrm>
            <a:prstGeom prst="roundRect">
              <a:avLst>
                <a:gd name="adj" fmla="val 9199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矩形: 圆顶角 17">
              <a:extLst>
                <a:ext uri="{FF2B5EF4-FFF2-40B4-BE49-F238E27FC236}">
                  <a16:creationId xmlns:a16="http://schemas.microsoft.com/office/drawing/2014/main" id="{E4D5F4FC-BC02-48E8-A9DE-C026B84C72F8}"/>
                </a:ext>
              </a:extLst>
            </p:cNvPr>
            <p:cNvSpPr/>
            <p:nvPr/>
          </p:nvSpPr>
          <p:spPr>
            <a:xfrm flipV="1">
              <a:off x="6496438" y="1119675"/>
              <a:ext cx="1021702" cy="18661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93107F33-4DA3-465B-8D5E-6D74E3DF1D48}"/>
              </a:ext>
            </a:extLst>
          </p:cNvPr>
          <p:cNvSpPr/>
          <p:nvPr/>
        </p:nvSpPr>
        <p:spPr>
          <a:xfrm>
            <a:off x="3321698" y="3023118"/>
            <a:ext cx="550506" cy="58782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KSO_Shape">
            <a:extLst>
              <a:ext uri="{FF2B5EF4-FFF2-40B4-BE49-F238E27FC236}">
                <a16:creationId xmlns:a16="http://schemas.microsoft.com/office/drawing/2014/main" id="{B3A2965C-C3F9-41B4-8927-3CD2E7CC0CE5}"/>
              </a:ext>
            </a:extLst>
          </p:cNvPr>
          <p:cNvSpPr/>
          <p:nvPr/>
        </p:nvSpPr>
        <p:spPr>
          <a:xfrm>
            <a:off x="2883413" y="3458776"/>
            <a:ext cx="537560" cy="380772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12F04A97-C1C3-4E62-8925-A74F5B374102}"/>
              </a:ext>
            </a:extLst>
          </p:cNvPr>
          <p:cNvSpPr/>
          <p:nvPr/>
        </p:nvSpPr>
        <p:spPr>
          <a:xfrm rot="5400000">
            <a:off x="7476932" y="1399591"/>
            <a:ext cx="989094" cy="989096"/>
          </a:xfrm>
          <a:custGeom>
            <a:avLst/>
            <a:gdLst/>
            <a:ahLst/>
            <a:cxnLst/>
            <a:rect l="l" t="t" r="r" b="b"/>
            <a:pathLst>
              <a:path w="989094" h="989096">
                <a:moveTo>
                  <a:pt x="864738" y="168762"/>
                </a:moveTo>
                <a:lnTo>
                  <a:pt x="864738" y="103396"/>
                </a:lnTo>
                <a:lnTo>
                  <a:pt x="987968" y="103396"/>
                </a:lnTo>
                <a:lnTo>
                  <a:pt x="987968" y="500321"/>
                </a:lnTo>
                <a:lnTo>
                  <a:pt x="987311" y="500321"/>
                </a:lnTo>
                <a:lnTo>
                  <a:pt x="987881" y="459621"/>
                </a:lnTo>
                <a:cubicBezTo>
                  <a:pt x="982004" y="376133"/>
                  <a:pt x="954905" y="293393"/>
                  <a:pt x="905753" y="219831"/>
                </a:cubicBezTo>
                <a:close/>
                <a:moveTo>
                  <a:pt x="105" y="504542"/>
                </a:moveTo>
                <a:cubicBezTo>
                  <a:pt x="-4046" y="303948"/>
                  <a:pt x="114607" y="116693"/>
                  <a:pt x="305326" y="37694"/>
                </a:cubicBezTo>
                <a:cubicBezTo>
                  <a:pt x="496046" y="-41305"/>
                  <a:pt x="712355" y="7206"/>
                  <a:pt x="851261" y="151982"/>
                </a:cubicBezTo>
                <a:lnTo>
                  <a:pt x="864738" y="168762"/>
                </a:lnTo>
                <a:lnTo>
                  <a:pt x="864738" y="301203"/>
                </a:lnTo>
                <a:cubicBezTo>
                  <a:pt x="715017" y="199995"/>
                  <a:pt x="617088" y="139046"/>
                  <a:pt x="570952" y="118357"/>
                </a:cubicBezTo>
                <a:cubicBezTo>
                  <a:pt x="524815" y="97668"/>
                  <a:pt x="481060" y="87323"/>
                  <a:pt x="439685" y="87323"/>
                </a:cubicBezTo>
                <a:cubicBezTo>
                  <a:pt x="385214" y="87323"/>
                  <a:pt x="340194" y="105703"/>
                  <a:pt x="304624" y="142464"/>
                </a:cubicBezTo>
                <a:cubicBezTo>
                  <a:pt x="269054" y="179224"/>
                  <a:pt x="251269" y="233472"/>
                  <a:pt x="251269" y="305207"/>
                </a:cubicBezTo>
                <a:cubicBezTo>
                  <a:pt x="251269" y="341819"/>
                  <a:pt x="257073" y="373222"/>
                  <a:pt x="268682" y="399416"/>
                </a:cubicBezTo>
                <a:cubicBezTo>
                  <a:pt x="280290" y="425609"/>
                  <a:pt x="297406" y="446892"/>
                  <a:pt x="320028" y="463263"/>
                </a:cubicBezTo>
                <a:cubicBezTo>
                  <a:pt x="342649" y="479634"/>
                  <a:pt x="365643" y="489903"/>
                  <a:pt x="389009" y="494070"/>
                </a:cubicBezTo>
                <a:cubicBezTo>
                  <a:pt x="412375" y="498237"/>
                  <a:pt x="444299" y="500321"/>
                  <a:pt x="484780" y="500321"/>
                </a:cubicBezTo>
                <a:lnTo>
                  <a:pt x="511123" y="500321"/>
                </a:lnTo>
                <a:lnTo>
                  <a:pt x="511123" y="338694"/>
                </a:lnTo>
                <a:lnTo>
                  <a:pt x="442364" y="338694"/>
                </a:lnTo>
                <a:cubicBezTo>
                  <a:pt x="410515" y="338694"/>
                  <a:pt x="389233" y="335340"/>
                  <a:pt x="378517" y="328634"/>
                </a:cubicBezTo>
                <a:cubicBezTo>
                  <a:pt x="367801" y="321927"/>
                  <a:pt x="362444" y="311719"/>
                  <a:pt x="362444" y="298008"/>
                </a:cubicBezTo>
                <a:cubicBezTo>
                  <a:pt x="362444" y="284297"/>
                  <a:pt x="367280" y="274088"/>
                  <a:pt x="376954" y="267382"/>
                </a:cubicBezTo>
                <a:cubicBezTo>
                  <a:pt x="386628" y="260675"/>
                  <a:pt x="401288" y="257322"/>
                  <a:pt x="420933" y="257322"/>
                </a:cubicBezTo>
                <a:cubicBezTo>
                  <a:pt x="446531" y="257322"/>
                  <a:pt x="482176" y="268410"/>
                  <a:pt x="527866" y="290585"/>
                </a:cubicBezTo>
                <a:cubicBezTo>
                  <a:pt x="573556" y="312760"/>
                  <a:pt x="692544" y="382635"/>
                  <a:pt x="884830" y="500209"/>
                </a:cubicBezTo>
                <a:lnTo>
                  <a:pt x="987311" y="500321"/>
                </a:lnTo>
                <a:lnTo>
                  <a:pt x="986714" y="543045"/>
                </a:lnTo>
                <a:cubicBezTo>
                  <a:pt x="975808" y="653777"/>
                  <a:pt x="927665" y="760842"/>
                  <a:pt x="844253" y="844254"/>
                </a:cubicBezTo>
                <a:lnTo>
                  <a:pt x="989094" y="844254"/>
                </a:lnTo>
                <a:lnTo>
                  <a:pt x="989094" y="989096"/>
                </a:lnTo>
                <a:lnTo>
                  <a:pt x="494572" y="989096"/>
                </a:lnTo>
                <a:cubicBezTo>
                  <a:pt x="258648" y="989096"/>
                  <a:pt x="55578" y="822441"/>
                  <a:pt x="9551" y="591050"/>
                </a:cubicBezTo>
                <a:cubicBezTo>
                  <a:pt x="3798" y="562126"/>
                  <a:pt x="698" y="533198"/>
                  <a:pt x="105" y="504542"/>
                </a:cubicBezTo>
                <a:close/>
              </a:path>
            </a:pathLst>
          </a:custGeom>
          <a:solidFill>
            <a:srgbClr val="140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1964B8B-C63B-4ADA-8A03-D5F20F299E96}"/>
              </a:ext>
            </a:extLst>
          </p:cNvPr>
          <p:cNvSpPr/>
          <p:nvPr/>
        </p:nvSpPr>
        <p:spPr>
          <a:xfrm>
            <a:off x="4301159" y="3251719"/>
            <a:ext cx="550506" cy="58782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KSO_Shape">
            <a:extLst>
              <a:ext uri="{FF2B5EF4-FFF2-40B4-BE49-F238E27FC236}">
                <a16:creationId xmlns:a16="http://schemas.microsoft.com/office/drawing/2014/main" id="{30930F25-2B2E-44ED-8924-1B3AABAEF0B6}"/>
              </a:ext>
            </a:extLst>
          </p:cNvPr>
          <p:cNvSpPr/>
          <p:nvPr/>
        </p:nvSpPr>
        <p:spPr>
          <a:xfrm flipH="1">
            <a:off x="4730875" y="3742467"/>
            <a:ext cx="681135" cy="380772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AEB407B-9A54-4D66-9DEE-D20F053872F9}"/>
              </a:ext>
            </a:extLst>
          </p:cNvPr>
          <p:cNvSpPr txBox="1"/>
          <p:nvPr/>
        </p:nvSpPr>
        <p:spPr>
          <a:xfrm>
            <a:off x="7476931" y="2586261"/>
            <a:ext cx="4030824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在“更多”项下，拖拽到最下，找到“国资管理”功能链接，进入校国有资产管理系统移动端界面</a:t>
            </a:r>
          </a:p>
        </p:txBody>
      </p:sp>
    </p:spTree>
    <p:extLst>
      <p:ext uri="{BB962C8B-B14F-4D97-AF65-F5344CB8AC3E}">
        <p14:creationId xmlns:p14="http://schemas.microsoft.com/office/powerpoint/2010/main" val="1257321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5F8CD818-D89D-42ED-8166-0AD3ABAFE44F}"/>
              </a:ext>
            </a:extLst>
          </p:cNvPr>
          <p:cNvGrpSpPr/>
          <p:nvPr/>
        </p:nvGrpSpPr>
        <p:grpSpPr>
          <a:xfrm>
            <a:off x="216375" y="121298"/>
            <a:ext cx="11975625" cy="681135"/>
            <a:chOff x="216375" y="121298"/>
            <a:chExt cx="11975625" cy="68113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7C3C9B6-ED28-44F4-95BA-B653E6440353}"/>
                </a:ext>
              </a:extLst>
            </p:cNvPr>
            <p:cNvSpPr/>
            <p:nvPr/>
          </p:nvSpPr>
          <p:spPr>
            <a:xfrm>
              <a:off x="1125899" y="307911"/>
              <a:ext cx="11066101" cy="494522"/>
            </a:xfrm>
            <a:prstGeom prst="rect">
              <a:avLst/>
            </a:prstGeom>
            <a:solidFill>
              <a:srgbClr val="140B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第三步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•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进入盘点</a:t>
              </a: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229B6F72-8617-45E1-8C64-428B04B43ACA}"/>
                </a:ext>
              </a:extLst>
            </p:cNvPr>
            <p:cNvSpPr/>
            <p:nvPr/>
          </p:nvSpPr>
          <p:spPr>
            <a:xfrm flipH="1">
              <a:off x="216375" y="238084"/>
              <a:ext cx="651429" cy="564349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A4C4E71B-F19B-441D-8448-B711AE158B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326" y="121298"/>
              <a:ext cx="573622" cy="5736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57E71D1-C372-4C80-956C-970A9072651C}"/>
              </a:ext>
            </a:extLst>
          </p:cNvPr>
          <p:cNvGrpSpPr/>
          <p:nvPr/>
        </p:nvGrpSpPr>
        <p:grpSpPr>
          <a:xfrm>
            <a:off x="384326" y="1166261"/>
            <a:ext cx="2528597" cy="5253134"/>
            <a:chOff x="5570375" y="1119675"/>
            <a:chExt cx="2873828" cy="5253134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45B3284B-08A6-4BFE-8D24-B7D421A4B24A}"/>
                </a:ext>
              </a:extLst>
            </p:cNvPr>
            <p:cNvSpPr/>
            <p:nvPr/>
          </p:nvSpPr>
          <p:spPr>
            <a:xfrm>
              <a:off x="5570375" y="1119675"/>
              <a:ext cx="2873828" cy="5253134"/>
            </a:xfrm>
            <a:prstGeom prst="roundRect">
              <a:avLst>
                <a:gd name="adj" fmla="val 9199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矩形: 圆顶角 15">
              <a:extLst>
                <a:ext uri="{FF2B5EF4-FFF2-40B4-BE49-F238E27FC236}">
                  <a16:creationId xmlns:a16="http://schemas.microsoft.com/office/drawing/2014/main" id="{74CFB0BC-13E8-4108-95C5-24269C20BE29}"/>
                </a:ext>
              </a:extLst>
            </p:cNvPr>
            <p:cNvSpPr/>
            <p:nvPr/>
          </p:nvSpPr>
          <p:spPr>
            <a:xfrm flipV="1">
              <a:off x="6496438" y="1119675"/>
              <a:ext cx="1021702" cy="18661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BE359BEA-83BA-4AF1-80B0-19BF29416689}"/>
              </a:ext>
            </a:extLst>
          </p:cNvPr>
          <p:cNvSpPr txBox="1"/>
          <p:nvPr/>
        </p:nvSpPr>
        <p:spPr>
          <a:xfrm>
            <a:off x="9255967" y="1586204"/>
            <a:ext cx="2551707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打开“移动盘点”功能后，选择当前盘点任务（图</a:t>
            </a:r>
            <a:r>
              <a:rPr lang="en-US" altLang="zh-CN" sz="24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），直至页面无灰色蒙板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A7F106B-0855-4AA8-9DC3-147BD7E947D0}"/>
              </a:ext>
            </a:extLst>
          </p:cNvPr>
          <p:cNvSpPr txBox="1"/>
          <p:nvPr/>
        </p:nvSpPr>
        <p:spPr>
          <a:xfrm>
            <a:off x="11059837" y="5430341"/>
            <a:ext cx="989095" cy="1002216"/>
          </a:xfrm>
          <a:custGeom>
            <a:avLst/>
            <a:gdLst/>
            <a:ahLst/>
            <a:cxnLst/>
            <a:rect l="l" t="t" r="r" b="b"/>
            <a:pathLst>
              <a:path w="989095" h="1002216">
                <a:moveTo>
                  <a:pt x="916513" y="750644"/>
                </a:moveTo>
                <a:lnTo>
                  <a:pt x="917004" y="771265"/>
                </a:lnTo>
                <a:cubicBezTo>
                  <a:pt x="917004" y="828740"/>
                  <a:pt x="910455" y="873336"/>
                  <a:pt x="897358" y="905053"/>
                </a:cubicBezTo>
                <a:cubicBezTo>
                  <a:pt x="884261" y="936770"/>
                  <a:pt x="861640" y="960893"/>
                  <a:pt x="829493" y="977422"/>
                </a:cubicBezTo>
                <a:cubicBezTo>
                  <a:pt x="797346" y="993951"/>
                  <a:pt x="756120" y="1002216"/>
                  <a:pt x="705817" y="1002216"/>
                </a:cubicBezTo>
                <a:cubicBezTo>
                  <a:pt x="677242" y="1002216"/>
                  <a:pt x="651737" y="999816"/>
                  <a:pt x="629301" y="995016"/>
                </a:cubicBezTo>
                <a:lnTo>
                  <a:pt x="588463" y="979835"/>
                </a:lnTo>
                <a:lnTo>
                  <a:pt x="591049" y="979552"/>
                </a:lnTo>
                <a:cubicBezTo>
                  <a:pt x="706745" y="956539"/>
                  <a:pt x="806256" y="894265"/>
                  <a:pt x="876844" y="808253"/>
                </a:cubicBezTo>
                <a:close/>
                <a:moveTo>
                  <a:pt x="844253" y="9"/>
                </a:moveTo>
                <a:lnTo>
                  <a:pt x="989095" y="9"/>
                </a:lnTo>
                <a:lnTo>
                  <a:pt x="989095" y="494531"/>
                </a:lnTo>
                <a:cubicBezTo>
                  <a:pt x="989095" y="583003"/>
                  <a:pt x="965659" y="666854"/>
                  <a:pt x="924162" y="739536"/>
                </a:cubicBezTo>
                <a:lnTo>
                  <a:pt x="916513" y="750644"/>
                </a:lnTo>
                <a:lnTo>
                  <a:pt x="915748" y="718481"/>
                </a:lnTo>
                <a:cubicBezTo>
                  <a:pt x="913237" y="670989"/>
                  <a:pt x="906958" y="639369"/>
                  <a:pt x="896912" y="623621"/>
                </a:cubicBezTo>
                <a:cubicBezTo>
                  <a:pt x="883517" y="602625"/>
                  <a:pt x="863128" y="587511"/>
                  <a:pt x="835743" y="578279"/>
                </a:cubicBezTo>
                <a:cubicBezTo>
                  <a:pt x="863426" y="563405"/>
                  <a:pt x="882773" y="546970"/>
                  <a:pt x="893786" y="528974"/>
                </a:cubicBezTo>
                <a:cubicBezTo>
                  <a:pt x="904800" y="510977"/>
                  <a:pt x="910306" y="481752"/>
                  <a:pt x="910306" y="441299"/>
                </a:cubicBezTo>
                <a:cubicBezTo>
                  <a:pt x="910306" y="381512"/>
                  <a:pt x="894977" y="334812"/>
                  <a:pt x="864319" y="301200"/>
                </a:cubicBezTo>
                <a:cubicBezTo>
                  <a:pt x="833660" y="267588"/>
                  <a:pt x="775319" y="250783"/>
                  <a:pt x="689297" y="250783"/>
                </a:cubicBezTo>
                <a:cubicBezTo>
                  <a:pt x="620538" y="250783"/>
                  <a:pt x="570383" y="262912"/>
                  <a:pt x="538831" y="287171"/>
                </a:cubicBezTo>
                <a:cubicBezTo>
                  <a:pt x="507280" y="311430"/>
                  <a:pt x="491504" y="358088"/>
                  <a:pt x="491504" y="427144"/>
                </a:cubicBezTo>
                <a:lnTo>
                  <a:pt x="491504" y="488759"/>
                </a:lnTo>
                <a:lnTo>
                  <a:pt x="671884" y="488759"/>
                </a:lnTo>
                <a:lnTo>
                  <a:pt x="671884" y="429376"/>
                </a:lnTo>
                <a:cubicBezTo>
                  <a:pt x="671884" y="401694"/>
                  <a:pt x="674191" y="383612"/>
                  <a:pt x="678804" y="375128"/>
                </a:cubicBezTo>
                <a:cubicBezTo>
                  <a:pt x="683418" y="366645"/>
                  <a:pt x="691976" y="362404"/>
                  <a:pt x="704477" y="362404"/>
                </a:cubicBezTo>
                <a:cubicBezTo>
                  <a:pt x="715490" y="362404"/>
                  <a:pt x="723601" y="366422"/>
                  <a:pt x="728811" y="374459"/>
                </a:cubicBezTo>
                <a:cubicBezTo>
                  <a:pt x="734019" y="382495"/>
                  <a:pt x="736624" y="399164"/>
                  <a:pt x="736624" y="424465"/>
                </a:cubicBezTo>
                <a:lnTo>
                  <a:pt x="736624" y="464649"/>
                </a:lnTo>
                <a:cubicBezTo>
                  <a:pt x="736624" y="488163"/>
                  <a:pt x="734392" y="505427"/>
                  <a:pt x="729927" y="516441"/>
                </a:cubicBezTo>
                <a:cubicBezTo>
                  <a:pt x="725462" y="527454"/>
                  <a:pt x="718169" y="534598"/>
                  <a:pt x="708049" y="537872"/>
                </a:cubicBezTo>
                <a:cubicBezTo>
                  <a:pt x="697929" y="541146"/>
                  <a:pt x="671437" y="542783"/>
                  <a:pt x="628575" y="542783"/>
                </a:cubicBezTo>
                <a:lnTo>
                  <a:pt x="628575" y="647707"/>
                </a:lnTo>
                <a:cubicBezTo>
                  <a:pt x="663698" y="648302"/>
                  <a:pt x="687362" y="650609"/>
                  <a:pt x="699566" y="654628"/>
                </a:cubicBezTo>
                <a:cubicBezTo>
                  <a:pt x="711770" y="658646"/>
                  <a:pt x="720997" y="667055"/>
                  <a:pt x="727248" y="679854"/>
                </a:cubicBezTo>
                <a:cubicBezTo>
                  <a:pt x="733499" y="692653"/>
                  <a:pt x="736624" y="712894"/>
                  <a:pt x="736624" y="740576"/>
                </a:cubicBezTo>
                <a:lnTo>
                  <a:pt x="736624" y="790582"/>
                </a:lnTo>
                <a:cubicBezTo>
                  <a:pt x="736624" y="835826"/>
                  <a:pt x="734392" y="863806"/>
                  <a:pt x="729927" y="874521"/>
                </a:cubicBezTo>
                <a:cubicBezTo>
                  <a:pt x="725462" y="885237"/>
                  <a:pt x="716235" y="890595"/>
                  <a:pt x="702245" y="890595"/>
                </a:cubicBezTo>
                <a:cubicBezTo>
                  <a:pt x="689445" y="890595"/>
                  <a:pt x="681185" y="886353"/>
                  <a:pt x="677465" y="877870"/>
                </a:cubicBezTo>
                <a:cubicBezTo>
                  <a:pt x="673744" y="869387"/>
                  <a:pt x="671884" y="849518"/>
                  <a:pt x="671884" y="818264"/>
                </a:cubicBezTo>
                <a:lnTo>
                  <a:pt x="671884" y="700839"/>
                </a:lnTo>
                <a:lnTo>
                  <a:pt x="491504" y="700839"/>
                </a:lnTo>
                <a:lnTo>
                  <a:pt x="491504" y="757989"/>
                </a:lnTo>
                <a:cubicBezTo>
                  <a:pt x="491504" y="826747"/>
                  <a:pt x="496639" y="875042"/>
                  <a:pt x="506908" y="902873"/>
                </a:cubicBezTo>
                <a:cubicBezTo>
                  <a:pt x="517177" y="930704"/>
                  <a:pt x="538608" y="954219"/>
                  <a:pt x="571202" y="973418"/>
                </a:cubicBezTo>
                <a:lnTo>
                  <a:pt x="588463" y="979835"/>
                </a:lnTo>
                <a:lnTo>
                  <a:pt x="504541" y="988998"/>
                </a:lnTo>
                <a:cubicBezTo>
                  <a:pt x="303947" y="993149"/>
                  <a:pt x="116692" y="874497"/>
                  <a:pt x="37693" y="683777"/>
                </a:cubicBezTo>
                <a:cubicBezTo>
                  <a:pt x="-52591" y="465811"/>
                  <a:pt x="23667" y="214423"/>
                  <a:pt x="219830" y="83350"/>
                </a:cubicBezTo>
                <a:cubicBezTo>
                  <a:pt x="415994" y="-47722"/>
                  <a:pt x="677429" y="-21973"/>
                  <a:pt x="844253" y="144850"/>
                </a:cubicBezTo>
                <a:close/>
              </a:path>
            </a:pathLst>
          </a:custGeom>
          <a:solidFill>
            <a:srgbClr val="140B6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latin typeface="Impact" panose="020B080603090205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998FAD4-A8F1-481F-87DB-FDD9F0103A9B}"/>
              </a:ext>
            </a:extLst>
          </p:cNvPr>
          <p:cNvSpPr/>
          <p:nvPr/>
        </p:nvSpPr>
        <p:spPr>
          <a:xfrm>
            <a:off x="1648624" y="2794451"/>
            <a:ext cx="1133670" cy="58782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>
            <a:extLst>
              <a:ext uri="{FF2B5EF4-FFF2-40B4-BE49-F238E27FC236}">
                <a16:creationId xmlns:a16="http://schemas.microsoft.com/office/drawing/2014/main" id="{45EC4A21-FBFD-4553-95FE-0865703DDD34}"/>
              </a:ext>
            </a:extLst>
          </p:cNvPr>
          <p:cNvSpPr/>
          <p:nvPr/>
        </p:nvSpPr>
        <p:spPr>
          <a:xfrm flipH="1">
            <a:off x="2297102" y="3285335"/>
            <a:ext cx="681135" cy="380772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35AFD4C-EF70-48BD-AA64-8FB1F793D45B}"/>
              </a:ext>
            </a:extLst>
          </p:cNvPr>
          <p:cNvGrpSpPr/>
          <p:nvPr/>
        </p:nvGrpSpPr>
        <p:grpSpPr>
          <a:xfrm>
            <a:off x="3251934" y="1166261"/>
            <a:ext cx="2528597" cy="5253134"/>
            <a:chOff x="5570375" y="1119675"/>
            <a:chExt cx="2873828" cy="5253134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B567BC98-3102-4DFC-B668-5B0F45AEEA10}"/>
                </a:ext>
              </a:extLst>
            </p:cNvPr>
            <p:cNvSpPr/>
            <p:nvPr/>
          </p:nvSpPr>
          <p:spPr>
            <a:xfrm>
              <a:off x="5570375" y="1119675"/>
              <a:ext cx="2873828" cy="5253134"/>
            </a:xfrm>
            <a:prstGeom prst="roundRect">
              <a:avLst>
                <a:gd name="adj" fmla="val 9199"/>
              </a:avLst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矩形: 圆顶角 21">
              <a:extLst>
                <a:ext uri="{FF2B5EF4-FFF2-40B4-BE49-F238E27FC236}">
                  <a16:creationId xmlns:a16="http://schemas.microsoft.com/office/drawing/2014/main" id="{5813CEF3-DDAA-4EDF-AB97-E081A9D4F2A0}"/>
                </a:ext>
              </a:extLst>
            </p:cNvPr>
            <p:cNvSpPr/>
            <p:nvPr/>
          </p:nvSpPr>
          <p:spPr>
            <a:xfrm flipV="1">
              <a:off x="6496438" y="1119675"/>
              <a:ext cx="1021702" cy="18661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0000"/>
            </a:solidFill>
            <a:ln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D7E98F3-BF2E-4781-83BF-852FD1E4C64E}"/>
              </a:ext>
            </a:extLst>
          </p:cNvPr>
          <p:cNvGrpSpPr/>
          <p:nvPr/>
        </p:nvGrpSpPr>
        <p:grpSpPr>
          <a:xfrm>
            <a:off x="6116433" y="1166261"/>
            <a:ext cx="2528597" cy="5253134"/>
            <a:chOff x="5570375" y="1119675"/>
            <a:chExt cx="2873828" cy="525313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E7404B9D-9CA3-4CFE-90C9-CCB57790EE23}"/>
                </a:ext>
              </a:extLst>
            </p:cNvPr>
            <p:cNvSpPr/>
            <p:nvPr/>
          </p:nvSpPr>
          <p:spPr>
            <a:xfrm>
              <a:off x="5570375" y="1119675"/>
              <a:ext cx="2873828" cy="5253134"/>
            </a:xfrm>
            <a:prstGeom prst="roundRect">
              <a:avLst>
                <a:gd name="adj" fmla="val 9199"/>
              </a:avLst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矩形: 圆顶角 27">
              <a:extLst>
                <a:ext uri="{FF2B5EF4-FFF2-40B4-BE49-F238E27FC236}">
                  <a16:creationId xmlns:a16="http://schemas.microsoft.com/office/drawing/2014/main" id="{91F82C26-0D7F-43C3-AF72-FA0E88D53580}"/>
                </a:ext>
              </a:extLst>
            </p:cNvPr>
            <p:cNvSpPr/>
            <p:nvPr/>
          </p:nvSpPr>
          <p:spPr>
            <a:xfrm flipV="1">
              <a:off x="6496438" y="1119675"/>
              <a:ext cx="1021702" cy="18661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12806318-3FBC-417D-A6A1-36DD0AE0D633}"/>
              </a:ext>
            </a:extLst>
          </p:cNvPr>
          <p:cNvSpPr/>
          <p:nvPr/>
        </p:nvSpPr>
        <p:spPr>
          <a:xfrm>
            <a:off x="3209495" y="1586204"/>
            <a:ext cx="2601469" cy="80243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KSO_Shape">
            <a:extLst>
              <a:ext uri="{FF2B5EF4-FFF2-40B4-BE49-F238E27FC236}">
                <a16:creationId xmlns:a16="http://schemas.microsoft.com/office/drawing/2014/main" id="{D1F74C1F-6AFA-4BA0-AB56-691366AE275A}"/>
              </a:ext>
            </a:extLst>
          </p:cNvPr>
          <p:cNvSpPr/>
          <p:nvPr/>
        </p:nvSpPr>
        <p:spPr>
          <a:xfrm flipH="1">
            <a:off x="4965716" y="2277696"/>
            <a:ext cx="681135" cy="380772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20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5F8CD818-D89D-42ED-8166-0AD3ABAFE44F}"/>
              </a:ext>
            </a:extLst>
          </p:cNvPr>
          <p:cNvGrpSpPr/>
          <p:nvPr/>
        </p:nvGrpSpPr>
        <p:grpSpPr>
          <a:xfrm>
            <a:off x="216375" y="121298"/>
            <a:ext cx="11975625" cy="681135"/>
            <a:chOff x="216375" y="121298"/>
            <a:chExt cx="11975625" cy="68113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7C3C9B6-ED28-44F4-95BA-B653E6440353}"/>
                </a:ext>
              </a:extLst>
            </p:cNvPr>
            <p:cNvSpPr/>
            <p:nvPr/>
          </p:nvSpPr>
          <p:spPr>
            <a:xfrm>
              <a:off x="1125899" y="307911"/>
              <a:ext cx="11066101" cy="494522"/>
            </a:xfrm>
            <a:prstGeom prst="rect">
              <a:avLst/>
            </a:prstGeom>
            <a:solidFill>
              <a:srgbClr val="140B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第四步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•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进行盘点</a:t>
              </a: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229B6F72-8617-45E1-8C64-428B04B43ACA}"/>
                </a:ext>
              </a:extLst>
            </p:cNvPr>
            <p:cNvSpPr/>
            <p:nvPr/>
          </p:nvSpPr>
          <p:spPr>
            <a:xfrm flipH="1">
              <a:off x="216375" y="238084"/>
              <a:ext cx="651429" cy="564349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A4C4E71B-F19B-441D-8448-B711AE158B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326" y="121298"/>
              <a:ext cx="573622" cy="5736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BE359BEA-83BA-4AF1-80B0-19BF29416689}"/>
              </a:ext>
            </a:extLst>
          </p:cNvPr>
          <p:cNvSpPr txBox="1"/>
          <p:nvPr/>
        </p:nvSpPr>
        <p:spPr>
          <a:xfrm>
            <a:off x="4879910" y="2079849"/>
            <a:ext cx="6736703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可以通过“扫一扫”扫码资产标签的二维码确认资产；</a:t>
            </a:r>
            <a:endParaRPr lang="en-US" altLang="zh-CN" sz="2400" b="1" dirty="0">
              <a:solidFill>
                <a:srgbClr val="140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或通“任性盘”手动输入资产编号确认待盘资产。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D3F30CB-BC43-497E-A724-7A33D24FDC2D}"/>
              </a:ext>
            </a:extLst>
          </p:cNvPr>
          <p:cNvGrpSpPr/>
          <p:nvPr/>
        </p:nvGrpSpPr>
        <p:grpSpPr>
          <a:xfrm>
            <a:off x="1380930" y="1212981"/>
            <a:ext cx="2528597" cy="5253134"/>
            <a:chOff x="5570375" y="1119675"/>
            <a:chExt cx="2873828" cy="5253134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E436BB3F-CB2A-497E-B439-384D90123417}"/>
                </a:ext>
              </a:extLst>
            </p:cNvPr>
            <p:cNvSpPr/>
            <p:nvPr/>
          </p:nvSpPr>
          <p:spPr>
            <a:xfrm>
              <a:off x="5570375" y="1119675"/>
              <a:ext cx="2873828" cy="5253134"/>
            </a:xfrm>
            <a:prstGeom prst="roundRect">
              <a:avLst>
                <a:gd name="adj" fmla="val 9199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矩形: 圆顶角 29">
              <a:extLst>
                <a:ext uri="{FF2B5EF4-FFF2-40B4-BE49-F238E27FC236}">
                  <a16:creationId xmlns:a16="http://schemas.microsoft.com/office/drawing/2014/main" id="{0EA70D27-146C-4D15-B3C0-55EF77AF8F8F}"/>
                </a:ext>
              </a:extLst>
            </p:cNvPr>
            <p:cNvSpPr/>
            <p:nvPr/>
          </p:nvSpPr>
          <p:spPr>
            <a:xfrm flipV="1">
              <a:off x="6496438" y="1119675"/>
              <a:ext cx="1021702" cy="18661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497A4881-AEAE-4FDC-85B9-69D0783CB86F}"/>
              </a:ext>
            </a:extLst>
          </p:cNvPr>
          <p:cNvSpPr/>
          <p:nvPr/>
        </p:nvSpPr>
        <p:spPr>
          <a:xfrm>
            <a:off x="1511560" y="3954044"/>
            <a:ext cx="858416" cy="85841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3647887-9CC3-4385-B167-52E3B3DC2B81}"/>
              </a:ext>
            </a:extLst>
          </p:cNvPr>
          <p:cNvSpPr/>
          <p:nvPr/>
        </p:nvSpPr>
        <p:spPr>
          <a:xfrm>
            <a:off x="1598646" y="2772166"/>
            <a:ext cx="858416" cy="85841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3AB37835-9D6D-46AD-965C-F225459B0C44}"/>
              </a:ext>
            </a:extLst>
          </p:cNvPr>
          <p:cNvSpPr/>
          <p:nvPr/>
        </p:nvSpPr>
        <p:spPr>
          <a:xfrm flipH="1">
            <a:off x="2160038" y="4638910"/>
            <a:ext cx="681135" cy="380772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KSO_Shape">
            <a:extLst>
              <a:ext uri="{FF2B5EF4-FFF2-40B4-BE49-F238E27FC236}">
                <a16:creationId xmlns:a16="http://schemas.microsoft.com/office/drawing/2014/main" id="{AF590AEB-6FC7-4954-A513-C37349DC03C8}"/>
              </a:ext>
            </a:extLst>
          </p:cNvPr>
          <p:cNvSpPr/>
          <p:nvPr/>
        </p:nvSpPr>
        <p:spPr>
          <a:xfrm flipH="1">
            <a:off x="2209741" y="3367998"/>
            <a:ext cx="681135" cy="380772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DEEB4FA-2645-4300-8F8B-50413585C484}"/>
              </a:ext>
            </a:extLst>
          </p:cNvPr>
          <p:cNvSpPr txBox="1"/>
          <p:nvPr/>
        </p:nvSpPr>
        <p:spPr>
          <a:xfrm>
            <a:off x="10350751" y="4945014"/>
            <a:ext cx="989103" cy="989095"/>
          </a:xfrm>
          <a:custGeom>
            <a:avLst/>
            <a:gdLst/>
            <a:ahLst/>
            <a:cxnLst/>
            <a:rect l="l" t="t" r="r" b="b"/>
            <a:pathLst>
              <a:path w="989103" h="989095">
                <a:moveTo>
                  <a:pt x="916070" y="750152"/>
                </a:moveTo>
                <a:lnTo>
                  <a:pt x="916070" y="860671"/>
                </a:lnTo>
                <a:lnTo>
                  <a:pt x="864724" y="860671"/>
                </a:lnTo>
                <a:lnTo>
                  <a:pt x="864724" y="987919"/>
                </a:lnTo>
                <a:lnTo>
                  <a:pt x="684344" y="987919"/>
                </a:lnTo>
                <a:lnTo>
                  <a:pt x="684344" y="951107"/>
                </a:lnTo>
                <a:lnTo>
                  <a:pt x="760954" y="911195"/>
                </a:lnTo>
                <a:cubicBezTo>
                  <a:pt x="809266" y="880340"/>
                  <a:pt x="851104" y="841754"/>
                  <a:pt x="885283" y="797653"/>
                </a:cubicBezTo>
                <a:close/>
                <a:moveTo>
                  <a:pt x="684344" y="429814"/>
                </a:moveTo>
                <a:lnTo>
                  <a:pt x="684344" y="737442"/>
                </a:lnTo>
                <a:lnTo>
                  <a:pt x="604647" y="737442"/>
                </a:lnTo>
                <a:close/>
                <a:moveTo>
                  <a:pt x="9" y="0"/>
                </a:moveTo>
                <a:lnTo>
                  <a:pt x="494531" y="0"/>
                </a:lnTo>
                <a:cubicBezTo>
                  <a:pt x="730455" y="0"/>
                  <a:pt x="933525" y="166655"/>
                  <a:pt x="979552" y="398046"/>
                </a:cubicBezTo>
                <a:cubicBezTo>
                  <a:pt x="1002566" y="513742"/>
                  <a:pt x="983113" y="629510"/>
                  <a:pt x="930661" y="727639"/>
                </a:cubicBezTo>
                <a:lnTo>
                  <a:pt x="916070" y="750152"/>
                </a:lnTo>
                <a:lnTo>
                  <a:pt x="916070" y="737442"/>
                </a:lnTo>
                <a:lnTo>
                  <a:pt x="864724" y="737442"/>
                </a:lnTo>
                <a:lnTo>
                  <a:pt x="864724" y="265061"/>
                </a:lnTo>
                <a:lnTo>
                  <a:pt x="625855" y="265061"/>
                </a:lnTo>
                <a:lnTo>
                  <a:pt x="470032" y="737442"/>
                </a:lnTo>
                <a:lnTo>
                  <a:pt x="470032" y="860671"/>
                </a:lnTo>
                <a:lnTo>
                  <a:pt x="684344" y="860671"/>
                </a:lnTo>
                <a:lnTo>
                  <a:pt x="684344" y="951107"/>
                </a:lnTo>
                <a:lnTo>
                  <a:pt x="683777" y="951402"/>
                </a:lnTo>
                <a:cubicBezTo>
                  <a:pt x="465811" y="1041686"/>
                  <a:pt x="214423" y="965428"/>
                  <a:pt x="83350" y="769265"/>
                </a:cubicBezTo>
                <a:cubicBezTo>
                  <a:pt x="-47722" y="573101"/>
                  <a:pt x="-21973" y="311666"/>
                  <a:pt x="144850" y="144842"/>
                </a:cubicBezTo>
                <a:lnTo>
                  <a:pt x="9" y="144842"/>
                </a:lnTo>
                <a:close/>
              </a:path>
            </a:pathLst>
          </a:custGeom>
          <a:solidFill>
            <a:srgbClr val="140B6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242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5F8CD818-D89D-42ED-8166-0AD3ABAFE44F}"/>
              </a:ext>
            </a:extLst>
          </p:cNvPr>
          <p:cNvGrpSpPr/>
          <p:nvPr/>
        </p:nvGrpSpPr>
        <p:grpSpPr>
          <a:xfrm>
            <a:off x="216375" y="121298"/>
            <a:ext cx="11975625" cy="681135"/>
            <a:chOff x="216375" y="121298"/>
            <a:chExt cx="11975625" cy="68113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7C3C9B6-ED28-44F4-95BA-B653E6440353}"/>
                </a:ext>
              </a:extLst>
            </p:cNvPr>
            <p:cNvSpPr/>
            <p:nvPr/>
          </p:nvSpPr>
          <p:spPr>
            <a:xfrm>
              <a:off x="1125899" y="307911"/>
              <a:ext cx="11066101" cy="494522"/>
            </a:xfrm>
            <a:prstGeom prst="rect">
              <a:avLst/>
            </a:prstGeom>
            <a:solidFill>
              <a:srgbClr val="140B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第五步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•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拍照确认</a:t>
              </a: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229B6F72-8617-45E1-8C64-428B04B43ACA}"/>
                </a:ext>
              </a:extLst>
            </p:cNvPr>
            <p:cNvSpPr/>
            <p:nvPr/>
          </p:nvSpPr>
          <p:spPr>
            <a:xfrm flipH="1">
              <a:off x="216375" y="238084"/>
              <a:ext cx="651429" cy="564349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A4C4E71B-F19B-441D-8448-B711AE158B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326" y="121298"/>
              <a:ext cx="573622" cy="5736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57E71D1-C372-4C80-956C-970A9072651C}"/>
              </a:ext>
            </a:extLst>
          </p:cNvPr>
          <p:cNvGrpSpPr/>
          <p:nvPr/>
        </p:nvGrpSpPr>
        <p:grpSpPr>
          <a:xfrm>
            <a:off x="1380930" y="1212981"/>
            <a:ext cx="2528597" cy="5253134"/>
            <a:chOff x="5570375" y="1119675"/>
            <a:chExt cx="2873828" cy="5253134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45B3284B-08A6-4BFE-8D24-B7D421A4B24A}"/>
                </a:ext>
              </a:extLst>
            </p:cNvPr>
            <p:cNvSpPr/>
            <p:nvPr/>
          </p:nvSpPr>
          <p:spPr>
            <a:xfrm>
              <a:off x="5570375" y="1119675"/>
              <a:ext cx="2873828" cy="5253134"/>
            </a:xfrm>
            <a:prstGeom prst="roundRect">
              <a:avLst>
                <a:gd name="adj" fmla="val 9199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矩形: 圆顶角 15">
              <a:extLst>
                <a:ext uri="{FF2B5EF4-FFF2-40B4-BE49-F238E27FC236}">
                  <a16:creationId xmlns:a16="http://schemas.microsoft.com/office/drawing/2014/main" id="{74CFB0BC-13E8-4108-95C5-24269C20BE29}"/>
                </a:ext>
              </a:extLst>
            </p:cNvPr>
            <p:cNvSpPr/>
            <p:nvPr/>
          </p:nvSpPr>
          <p:spPr>
            <a:xfrm flipV="1">
              <a:off x="6496438" y="1119675"/>
              <a:ext cx="1021702" cy="18661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BE359BEA-83BA-4AF1-80B0-19BF29416689}"/>
              </a:ext>
            </a:extLst>
          </p:cNvPr>
          <p:cNvSpPr txBox="1"/>
          <p:nvPr/>
        </p:nvSpPr>
        <p:spPr>
          <a:xfrm>
            <a:off x="7275570" y="2126238"/>
            <a:ext cx="4030824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本次盘点强调对资产设备的确认，因此在确认待盘资产后，需要拍摄设备照片进行上传</a:t>
            </a:r>
            <a:r>
              <a:rPr lang="en-US" altLang="zh-CN" sz="24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拍摄完成后点击右下角“已完成”进行照片确认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12D9001-4E9E-4E0D-8D01-3B0F60B63A93}"/>
              </a:ext>
            </a:extLst>
          </p:cNvPr>
          <p:cNvSpPr txBox="1"/>
          <p:nvPr/>
        </p:nvSpPr>
        <p:spPr>
          <a:xfrm>
            <a:off x="11120301" y="1625358"/>
            <a:ext cx="989103" cy="1001760"/>
          </a:xfrm>
          <a:custGeom>
            <a:avLst/>
            <a:gdLst/>
            <a:ahLst/>
            <a:cxnLst/>
            <a:rect l="l" t="t" r="r" b="b"/>
            <a:pathLst>
              <a:path w="989103" h="1001760">
                <a:moveTo>
                  <a:pt x="925892" y="734998"/>
                </a:moveTo>
                <a:lnTo>
                  <a:pt x="925892" y="759319"/>
                </a:lnTo>
                <a:cubicBezTo>
                  <a:pt x="925892" y="810516"/>
                  <a:pt x="923437" y="848095"/>
                  <a:pt x="918525" y="872057"/>
                </a:cubicBezTo>
                <a:cubicBezTo>
                  <a:pt x="913614" y="896018"/>
                  <a:pt x="903122" y="918193"/>
                  <a:pt x="887048" y="938583"/>
                </a:cubicBezTo>
                <a:cubicBezTo>
                  <a:pt x="870975" y="958972"/>
                  <a:pt x="848576" y="974599"/>
                  <a:pt x="819852" y="985464"/>
                </a:cubicBezTo>
                <a:cubicBezTo>
                  <a:pt x="791128" y="996328"/>
                  <a:pt x="756079" y="1001760"/>
                  <a:pt x="714705" y="1001760"/>
                </a:cubicBezTo>
                <a:cubicBezTo>
                  <a:pt x="691488" y="1001760"/>
                  <a:pt x="669647" y="999733"/>
                  <a:pt x="649184" y="995677"/>
                </a:cubicBezTo>
                <a:lnTo>
                  <a:pt x="594763" y="978332"/>
                </a:lnTo>
                <a:lnTo>
                  <a:pt x="600773" y="977543"/>
                </a:lnTo>
                <a:cubicBezTo>
                  <a:pt x="628763" y="971371"/>
                  <a:pt x="656531" y="962688"/>
                  <a:pt x="683777" y="951402"/>
                </a:cubicBezTo>
                <a:cubicBezTo>
                  <a:pt x="765514" y="917546"/>
                  <a:pt x="834014" y="863805"/>
                  <a:pt x="885283" y="797653"/>
                </a:cubicBezTo>
                <a:close/>
                <a:moveTo>
                  <a:pt x="9" y="0"/>
                </a:moveTo>
                <a:lnTo>
                  <a:pt x="494531" y="0"/>
                </a:lnTo>
                <a:cubicBezTo>
                  <a:pt x="730455" y="0"/>
                  <a:pt x="933525" y="166655"/>
                  <a:pt x="979552" y="398046"/>
                </a:cubicBezTo>
                <a:cubicBezTo>
                  <a:pt x="1002566" y="513742"/>
                  <a:pt x="983113" y="629510"/>
                  <a:pt x="930661" y="727639"/>
                </a:cubicBezTo>
                <a:lnTo>
                  <a:pt x="925892" y="734998"/>
                </a:lnTo>
                <a:lnTo>
                  <a:pt x="925892" y="656181"/>
                </a:lnTo>
                <a:cubicBezTo>
                  <a:pt x="925892" y="577005"/>
                  <a:pt x="913168" y="523501"/>
                  <a:pt x="887718" y="495670"/>
                </a:cubicBezTo>
                <a:cubicBezTo>
                  <a:pt x="862268" y="467839"/>
                  <a:pt x="824689" y="453924"/>
                  <a:pt x="774981" y="453924"/>
                </a:cubicBezTo>
                <a:cubicBezTo>
                  <a:pt x="730927" y="453924"/>
                  <a:pt x="694911" y="470444"/>
                  <a:pt x="666931" y="503484"/>
                </a:cubicBezTo>
                <a:lnTo>
                  <a:pt x="666931" y="380700"/>
                </a:lnTo>
                <a:lnTo>
                  <a:pt x="890620" y="380700"/>
                </a:lnTo>
                <a:lnTo>
                  <a:pt x="890620" y="265061"/>
                </a:lnTo>
                <a:lnTo>
                  <a:pt x="503518" y="265061"/>
                </a:lnTo>
                <a:lnTo>
                  <a:pt x="495928" y="629392"/>
                </a:lnTo>
                <a:lnTo>
                  <a:pt x="674522" y="629392"/>
                </a:lnTo>
                <a:cubicBezTo>
                  <a:pt x="674522" y="608259"/>
                  <a:pt x="675340" y="594790"/>
                  <a:pt x="676977" y="588985"/>
                </a:cubicBezTo>
                <a:cubicBezTo>
                  <a:pt x="678614" y="583181"/>
                  <a:pt x="682261" y="577749"/>
                  <a:pt x="687916" y="572689"/>
                </a:cubicBezTo>
                <a:cubicBezTo>
                  <a:pt x="693572" y="567629"/>
                  <a:pt x="700567" y="565099"/>
                  <a:pt x="708901" y="565099"/>
                </a:cubicBezTo>
                <a:cubicBezTo>
                  <a:pt x="721998" y="565099"/>
                  <a:pt x="731374" y="570010"/>
                  <a:pt x="737029" y="579832"/>
                </a:cubicBezTo>
                <a:cubicBezTo>
                  <a:pt x="742685" y="589655"/>
                  <a:pt x="745513" y="608110"/>
                  <a:pt x="745513" y="635197"/>
                </a:cubicBezTo>
                <a:lnTo>
                  <a:pt x="745513" y="778518"/>
                </a:lnTo>
                <a:cubicBezTo>
                  <a:pt x="744917" y="828822"/>
                  <a:pt x="744396" y="857248"/>
                  <a:pt x="743950" y="863797"/>
                </a:cubicBezTo>
                <a:cubicBezTo>
                  <a:pt x="743503" y="870345"/>
                  <a:pt x="740527" y="876447"/>
                  <a:pt x="735020" y="882102"/>
                </a:cubicBezTo>
                <a:cubicBezTo>
                  <a:pt x="729514" y="887758"/>
                  <a:pt x="722295" y="890586"/>
                  <a:pt x="713366" y="890586"/>
                </a:cubicBezTo>
                <a:cubicBezTo>
                  <a:pt x="694018" y="890586"/>
                  <a:pt x="682707" y="880763"/>
                  <a:pt x="679433" y="861118"/>
                </a:cubicBezTo>
                <a:cubicBezTo>
                  <a:pt x="676159" y="841472"/>
                  <a:pt x="674522" y="808284"/>
                  <a:pt x="674522" y="761552"/>
                </a:cubicBezTo>
                <a:lnTo>
                  <a:pt x="674522" y="716457"/>
                </a:lnTo>
                <a:lnTo>
                  <a:pt x="494142" y="716457"/>
                </a:lnTo>
                <a:lnTo>
                  <a:pt x="494142" y="755747"/>
                </a:lnTo>
                <a:cubicBezTo>
                  <a:pt x="494142" y="823018"/>
                  <a:pt x="501583" y="872726"/>
                  <a:pt x="516466" y="904873"/>
                </a:cubicBezTo>
                <a:cubicBezTo>
                  <a:pt x="531349" y="937020"/>
                  <a:pt x="556501" y="961205"/>
                  <a:pt x="591922" y="977427"/>
                </a:cubicBezTo>
                <a:lnTo>
                  <a:pt x="594763" y="978332"/>
                </a:lnTo>
                <a:lnTo>
                  <a:pt x="516438" y="988617"/>
                </a:lnTo>
                <a:cubicBezTo>
                  <a:pt x="347637" y="996063"/>
                  <a:pt x="181655" y="916387"/>
                  <a:pt x="83350" y="769265"/>
                </a:cubicBezTo>
                <a:cubicBezTo>
                  <a:pt x="-47722" y="573101"/>
                  <a:pt x="-21973" y="311666"/>
                  <a:pt x="144850" y="144842"/>
                </a:cubicBezTo>
                <a:lnTo>
                  <a:pt x="9" y="144842"/>
                </a:lnTo>
                <a:close/>
              </a:path>
            </a:pathLst>
          </a:custGeom>
          <a:solidFill>
            <a:srgbClr val="140B6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latin typeface="Impact" panose="020B080603090205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AD0D79D-4305-4E33-8123-B7F9777E5CE9}"/>
              </a:ext>
            </a:extLst>
          </p:cNvPr>
          <p:cNvSpPr/>
          <p:nvPr/>
        </p:nvSpPr>
        <p:spPr>
          <a:xfrm>
            <a:off x="1557958" y="3251719"/>
            <a:ext cx="1306539" cy="32190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>
            <a:extLst>
              <a:ext uri="{FF2B5EF4-FFF2-40B4-BE49-F238E27FC236}">
                <a16:creationId xmlns:a16="http://schemas.microsoft.com/office/drawing/2014/main" id="{46C2887B-DDD4-4168-83CA-58DBE7F1DE8D}"/>
              </a:ext>
            </a:extLst>
          </p:cNvPr>
          <p:cNvSpPr/>
          <p:nvPr/>
        </p:nvSpPr>
        <p:spPr>
          <a:xfrm flipH="1">
            <a:off x="2754144" y="3515549"/>
            <a:ext cx="681135" cy="380772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BC3B1A6-DFD5-43E7-BFA0-C85B46A0F5BE}"/>
              </a:ext>
            </a:extLst>
          </p:cNvPr>
          <p:cNvGrpSpPr/>
          <p:nvPr/>
        </p:nvGrpSpPr>
        <p:grpSpPr>
          <a:xfrm>
            <a:off x="4237711" y="1212981"/>
            <a:ext cx="2528597" cy="5253134"/>
            <a:chOff x="5570375" y="1119675"/>
            <a:chExt cx="2873828" cy="5253134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09B21705-6E1A-4616-B315-858B7BCAB411}"/>
                </a:ext>
              </a:extLst>
            </p:cNvPr>
            <p:cNvSpPr/>
            <p:nvPr/>
          </p:nvSpPr>
          <p:spPr>
            <a:xfrm>
              <a:off x="5570375" y="1119675"/>
              <a:ext cx="2873828" cy="5253134"/>
            </a:xfrm>
            <a:prstGeom prst="roundRect">
              <a:avLst>
                <a:gd name="adj" fmla="val 9199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22" name="矩形: 圆顶角 21">
              <a:extLst>
                <a:ext uri="{FF2B5EF4-FFF2-40B4-BE49-F238E27FC236}">
                  <a16:creationId xmlns:a16="http://schemas.microsoft.com/office/drawing/2014/main" id="{2C8A12FC-1CD2-4E1B-BDB5-CE27ED90D018}"/>
                </a:ext>
              </a:extLst>
            </p:cNvPr>
            <p:cNvSpPr/>
            <p:nvPr/>
          </p:nvSpPr>
          <p:spPr>
            <a:xfrm flipV="1">
              <a:off x="6496438" y="1119675"/>
              <a:ext cx="1021702" cy="18661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5D5846BB-6D73-4C52-A35D-BD8CA3C1F33A}"/>
              </a:ext>
            </a:extLst>
          </p:cNvPr>
          <p:cNvSpPr/>
          <p:nvPr/>
        </p:nvSpPr>
        <p:spPr>
          <a:xfrm>
            <a:off x="6008837" y="6101056"/>
            <a:ext cx="757471" cy="36506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KSO_Shape">
            <a:extLst>
              <a:ext uri="{FF2B5EF4-FFF2-40B4-BE49-F238E27FC236}">
                <a16:creationId xmlns:a16="http://schemas.microsoft.com/office/drawing/2014/main" id="{37BDD571-7E71-4634-B3E3-43EEF9D6EBA5}"/>
              </a:ext>
            </a:extLst>
          </p:cNvPr>
          <p:cNvSpPr/>
          <p:nvPr/>
        </p:nvSpPr>
        <p:spPr>
          <a:xfrm flipH="1">
            <a:off x="4746973" y="2246346"/>
            <a:ext cx="681135" cy="380772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0E986B4-16FE-4697-9978-E1FF3EB62858}"/>
              </a:ext>
            </a:extLst>
          </p:cNvPr>
          <p:cNvSpPr/>
          <p:nvPr/>
        </p:nvSpPr>
        <p:spPr>
          <a:xfrm>
            <a:off x="4199891" y="1685345"/>
            <a:ext cx="757471" cy="73011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C5754B35-984F-49A3-A6C3-FF0F44200DAA}"/>
              </a:ext>
            </a:extLst>
          </p:cNvPr>
          <p:cNvSpPr/>
          <p:nvPr/>
        </p:nvSpPr>
        <p:spPr>
          <a:xfrm rot="10800000" flipH="1">
            <a:off x="5421829" y="5814137"/>
            <a:ext cx="681135" cy="380772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41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5F8CD818-D89D-42ED-8166-0AD3ABAFE44F}"/>
              </a:ext>
            </a:extLst>
          </p:cNvPr>
          <p:cNvGrpSpPr/>
          <p:nvPr/>
        </p:nvGrpSpPr>
        <p:grpSpPr>
          <a:xfrm>
            <a:off x="216375" y="121298"/>
            <a:ext cx="11975625" cy="681135"/>
            <a:chOff x="216375" y="121298"/>
            <a:chExt cx="11975625" cy="68113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7C3C9B6-ED28-44F4-95BA-B653E6440353}"/>
                </a:ext>
              </a:extLst>
            </p:cNvPr>
            <p:cNvSpPr/>
            <p:nvPr/>
          </p:nvSpPr>
          <p:spPr>
            <a:xfrm>
              <a:off x="1125899" y="307911"/>
              <a:ext cx="11066101" cy="494522"/>
            </a:xfrm>
            <a:prstGeom prst="rect">
              <a:avLst/>
            </a:prstGeom>
            <a:solidFill>
              <a:srgbClr val="140B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第六步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•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完成盘点</a:t>
              </a: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229B6F72-8617-45E1-8C64-428B04B43ACA}"/>
                </a:ext>
              </a:extLst>
            </p:cNvPr>
            <p:cNvSpPr/>
            <p:nvPr/>
          </p:nvSpPr>
          <p:spPr>
            <a:xfrm flipH="1">
              <a:off x="216375" y="238084"/>
              <a:ext cx="651429" cy="564349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A4C4E71B-F19B-441D-8448-B711AE158B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326" y="121298"/>
              <a:ext cx="573622" cy="5736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BE359BEA-83BA-4AF1-80B0-19BF29416689}"/>
              </a:ext>
            </a:extLst>
          </p:cNvPr>
          <p:cNvSpPr txBox="1"/>
          <p:nvPr/>
        </p:nvSpPr>
        <p:spPr>
          <a:xfrm>
            <a:off x="6369699" y="2946906"/>
            <a:ext cx="4030824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最后点击“盘点”完成当前资产的在线盘点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8EB0C67-37FB-4CCB-9741-70CA7D6AC3D3}"/>
              </a:ext>
            </a:extLst>
          </p:cNvPr>
          <p:cNvSpPr txBox="1"/>
          <p:nvPr/>
        </p:nvSpPr>
        <p:spPr>
          <a:xfrm>
            <a:off x="5106897" y="3013528"/>
            <a:ext cx="989103" cy="1001810"/>
          </a:xfrm>
          <a:custGeom>
            <a:avLst/>
            <a:gdLst/>
            <a:ahLst/>
            <a:cxnLst/>
            <a:rect l="l" t="t" r="r" b="b"/>
            <a:pathLst>
              <a:path w="989103" h="1001810">
                <a:moveTo>
                  <a:pt x="628187" y="989095"/>
                </a:moveTo>
                <a:lnTo>
                  <a:pt x="806786" y="989095"/>
                </a:lnTo>
                <a:lnTo>
                  <a:pt x="776304" y="997457"/>
                </a:lnTo>
                <a:cubicBezTo>
                  <a:pt x="759226" y="1000359"/>
                  <a:pt x="740939" y="1001810"/>
                  <a:pt x="721443" y="1001810"/>
                </a:cubicBezTo>
                <a:cubicBezTo>
                  <a:pt x="697184" y="1001810"/>
                  <a:pt x="675120" y="1000136"/>
                  <a:pt x="655251" y="996787"/>
                </a:cubicBezTo>
                <a:close/>
                <a:moveTo>
                  <a:pt x="926261" y="844253"/>
                </a:moveTo>
                <a:lnTo>
                  <a:pt x="989094" y="844253"/>
                </a:lnTo>
                <a:lnTo>
                  <a:pt x="989094" y="989095"/>
                </a:lnTo>
                <a:lnTo>
                  <a:pt x="806786" y="989095"/>
                </a:lnTo>
                <a:lnTo>
                  <a:pt x="823911" y="984397"/>
                </a:lnTo>
                <a:cubicBezTo>
                  <a:pt x="853230" y="972789"/>
                  <a:pt x="876298" y="956492"/>
                  <a:pt x="893116" y="935507"/>
                </a:cubicBezTo>
                <a:cubicBezTo>
                  <a:pt x="909933" y="914523"/>
                  <a:pt x="920277" y="891677"/>
                  <a:pt x="924146" y="866972"/>
                </a:cubicBezTo>
                <a:close/>
                <a:moveTo>
                  <a:pt x="929951" y="725946"/>
                </a:moveTo>
                <a:lnTo>
                  <a:pt x="929951" y="754011"/>
                </a:lnTo>
                <a:cubicBezTo>
                  <a:pt x="929951" y="779312"/>
                  <a:pt x="929467" y="801376"/>
                  <a:pt x="928500" y="820203"/>
                </a:cubicBezTo>
                <a:lnTo>
                  <a:pt x="926261" y="844253"/>
                </a:lnTo>
                <a:lnTo>
                  <a:pt x="844253" y="844253"/>
                </a:lnTo>
                <a:cubicBezTo>
                  <a:pt x="865106" y="823400"/>
                  <a:pt x="883754" y="801069"/>
                  <a:pt x="900168" y="777572"/>
                </a:cubicBezTo>
                <a:close/>
                <a:moveTo>
                  <a:pt x="713406" y="615601"/>
                </a:moveTo>
                <a:cubicBezTo>
                  <a:pt x="726205" y="615601"/>
                  <a:pt x="735432" y="620364"/>
                  <a:pt x="741088" y="629889"/>
                </a:cubicBezTo>
                <a:cubicBezTo>
                  <a:pt x="746743" y="639414"/>
                  <a:pt x="749571" y="656975"/>
                  <a:pt x="749571" y="682574"/>
                </a:cubicBezTo>
                <a:lnTo>
                  <a:pt x="749571" y="817859"/>
                </a:lnTo>
                <a:cubicBezTo>
                  <a:pt x="749571" y="851196"/>
                  <a:pt x="745404" y="871660"/>
                  <a:pt x="737069" y="879250"/>
                </a:cubicBezTo>
                <a:cubicBezTo>
                  <a:pt x="728735" y="886841"/>
                  <a:pt x="720698" y="890636"/>
                  <a:pt x="712959" y="890636"/>
                </a:cubicBezTo>
                <a:cubicBezTo>
                  <a:pt x="700160" y="890636"/>
                  <a:pt x="691007" y="885724"/>
                  <a:pt x="685501" y="875902"/>
                </a:cubicBezTo>
                <a:cubicBezTo>
                  <a:pt x="679994" y="866079"/>
                  <a:pt x="677241" y="845243"/>
                  <a:pt x="677241" y="813394"/>
                </a:cubicBezTo>
                <a:lnTo>
                  <a:pt x="677241" y="682574"/>
                </a:lnTo>
                <a:cubicBezTo>
                  <a:pt x="677241" y="656083"/>
                  <a:pt x="680143" y="638298"/>
                  <a:pt x="685947" y="629219"/>
                </a:cubicBezTo>
                <a:cubicBezTo>
                  <a:pt x="691751" y="620141"/>
                  <a:pt x="700904" y="615601"/>
                  <a:pt x="713406" y="615601"/>
                </a:cubicBezTo>
                <a:close/>
                <a:moveTo>
                  <a:pt x="472665" y="478"/>
                </a:moveTo>
                <a:cubicBezTo>
                  <a:pt x="641466" y="-6968"/>
                  <a:pt x="807448" y="72708"/>
                  <a:pt x="905753" y="219830"/>
                </a:cubicBezTo>
                <a:cubicBezTo>
                  <a:pt x="1004057" y="366953"/>
                  <a:pt x="1014149" y="550791"/>
                  <a:pt x="942673" y="703894"/>
                </a:cubicBezTo>
                <a:lnTo>
                  <a:pt x="929951" y="725946"/>
                </a:lnTo>
                <a:lnTo>
                  <a:pt x="929951" y="696415"/>
                </a:lnTo>
                <a:cubicBezTo>
                  <a:pt x="929951" y="653850"/>
                  <a:pt x="926528" y="620066"/>
                  <a:pt x="919682" y="595063"/>
                </a:cubicBezTo>
                <a:cubicBezTo>
                  <a:pt x="912835" y="570060"/>
                  <a:pt x="896762" y="548629"/>
                  <a:pt x="871461" y="530769"/>
                </a:cubicBezTo>
                <a:cubicBezTo>
                  <a:pt x="846160" y="512910"/>
                  <a:pt x="816990" y="503980"/>
                  <a:pt x="783950" y="503980"/>
                </a:cubicBezTo>
                <a:cubicBezTo>
                  <a:pt x="757757" y="503980"/>
                  <a:pt x="735730" y="508817"/>
                  <a:pt x="717871" y="518491"/>
                </a:cubicBezTo>
                <a:cubicBezTo>
                  <a:pt x="700011" y="528165"/>
                  <a:pt x="686468" y="542675"/>
                  <a:pt x="677241" y="562023"/>
                </a:cubicBezTo>
                <a:lnTo>
                  <a:pt x="677241" y="446830"/>
                </a:lnTo>
                <a:cubicBezTo>
                  <a:pt x="677241" y="419743"/>
                  <a:pt x="677687" y="401735"/>
                  <a:pt x="678580" y="392806"/>
                </a:cubicBezTo>
                <a:cubicBezTo>
                  <a:pt x="679473" y="383876"/>
                  <a:pt x="682896" y="376583"/>
                  <a:pt x="688849" y="370928"/>
                </a:cubicBezTo>
                <a:cubicBezTo>
                  <a:pt x="694802" y="365272"/>
                  <a:pt x="702393" y="362445"/>
                  <a:pt x="711620" y="362445"/>
                </a:cubicBezTo>
                <a:cubicBezTo>
                  <a:pt x="722633" y="362445"/>
                  <a:pt x="731340" y="365421"/>
                  <a:pt x="737739" y="371374"/>
                </a:cubicBezTo>
                <a:cubicBezTo>
                  <a:pt x="744139" y="377327"/>
                  <a:pt x="747711" y="384694"/>
                  <a:pt x="748455" y="393475"/>
                </a:cubicBezTo>
                <a:cubicBezTo>
                  <a:pt x="749199" y="402256"/>
                  <a:pt x="749571" y="423464"/>
                  <a:pt x="749571" y="457099"/>
                </a:cubicBezTo>
                <a:lnTo>
                  <a:pt x="929951" y="457099"/>
                </a:lnTo>
                <a:cubicBezTo>
                  <a:pt x="929951" y="411856"/>
                  <a:pt x="922956" y="374351"/>
                  <a:pt x="908966" y="344585"/>
                </a:cubicBezTo>
                <a:cubicBezTo>
                  <a:pt x="894976" y="314820"/>
                  <a:pt x="871759" y="291751"/>
                  <a:pt x="839314" y="275380"/>
                </a:cubicBezTo>
                <a:cubicBezTo>
                  <a:pt x="806870" y="259009"/>
                  <a:pt x="765347" y="250824"/>
                  <a:pt x="714745" y="250824"/>
                </a:cubicBezTo>
                <a:cubicBezTo>
                  <a:pt x="673669" y="250824"/>
                  <a:pt x="637429" y="257298"/>
                  <a:pt x="606026" y="270246"/>
                </a:cubicBezTo>
                <a:cubicBezTo>
                  <a:pt x="574624" y="283194"/>
                  <a:pt x="549844" y="302616"/>
                  <a:pt x="531687" y="328512"/>
                </a:cubicBezTo>
                <a:cubicBezTo>
                  <a:pt x="513530" y="354408"/>
                  <a:pt x="503186" y="381867"/>
                  <a:pt x="500656" y="410888"/>
                </a:cubicBezTo>
                <a:cubicBezTo>
                  <a:pt x="498126" y="439910"/>
                  <a:pt x="496861" y="497432"/>
                  <a:pt x="496861" y="583454"/>
                </a:cubicBezTo>
                <a:lnTo>
                  <a:pt x="496861" y="683467"/>
                </a:lnTo>
                <a:cubicBezTo>
                  <a:pt x="496861" y="763239"/>
                  <a:pt x="498275" y="816966"/>
                  <a:pt x="501102" y="844648"/>
                </a:cubicBezTo>
                <a:cubicBezTo>
                  <a:pt x="503930" y="872330"/>
                  <a:pt x="513753" y="898747"/>
                  <a:pt x="530570" y="923899"/>
                </a:cubicBezTo>
                <a:cubicBezTo>
                  <a:pt x="547388" y="949051"/>
                  <a:pt x="571275" y="968324"/>
                  <a:pt x="602231" y="981718"/>
                </a:cubicBezTo>
                <a:lnTo>
                  <a:pt x="628187" y="989095"/>
                </a:lnTo>
                <a:lnTo>
                  <a:pt x="494572" y="989095"/>
                </a:lnTo>
                <a:cubicBezTo>
                  <a:pt x="258648" y="989095"/>
                  <a:pt x="55578" y="822440"/>
                  <a:pt x="9551" y="591049"/>
                </a:cubicBezTo>
                <a:cubicBezTo>
                  <a:pt x="-36476" y="359658"/>
                  <a:pt x="87361" y="127977"/>
                  <a:pt x="305326" y="37693"/>
                </a:cubicBezTo>
                <a:cubicBezTo>
                  <a:pt x="359818" y="15122"/>
                  <a:pt x="416398" y="2960"/>
                  <a:pt x="472665" y="478"/>
                </a:cubicBezTo>
                <a:close/>
              </a:path>
            </a:pathLst>
          </a:custGeom>
          <a:solidFill>
            <a:srgbClr val="140B6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latin typeface="Impact" panose="020B0806030902050204" pitchFamily="34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C9BCDEC-40FE-46A7-A2C8-4E408613C9B3}"/>
              </a:ext>
            </a:extLst>
          </p:cNvPr>
          <p:cNvGrpSpPr/>
          <p:nvPr/>
        </p:nvGrpSpPr>
        <p:grpSpPr>
          <a:xfrm>
            <a:off x="1380930" y="1212981"/>
            <a:ext cx="2528597" cy="5253134"/>
            <a:chOff x="5570375" y="1119675"/>
            <a:chExt cx="2873828" cy="5253134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8B17F468-DFE1-4174-8686-118CB9D53F50}"/>
                </a:ext>
              </a:extLst>
            </p:cNvPr>
            <p:cNvSpPr/>
            <p:nvPr/>
          </p:nvSpPr>
          <p:spPr>
            <a:xfrm>
              <a:off x="5570375" y="1119675"/>
              <a:ext cx="2873828" cy="5253134"/>
            </a:xfrm>
            <a:prstGeom prst="roundRect">
              <a:avLst>
                <a:gd name="adj" fmla="val 9199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矩形: 圆顶角 17">
              <a:extLst>
                <a:ext uri="{FF2B5EF4-FFF2-40B4-BE49-F238E27FC236}">
                  <a16:creationId xmlns:a16="http://schemas.microsoft.com/office/drawing/2014/main" id="{8F50297B-0948-449F-90F7-1ADEC9F3F301}"/>
                </a:ext>
              </a:extLst>
            </p:cNvPr>
            <p:cNvSpPr/>
            <p:nvPr/>
          </p:nvSpPr>
          <p:spPr>
            <a:xfrm flipV="1">
              <a:off x="6496438" y="1119675"/>
              <a:ext cx="1021702" cy="18661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857529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5F8CD818-D89D-42ED-8166-0AD3ABAFE44F}"/>
              </a:ext>
            </a:extLst>
          </p:cNvPr>
          <p:cNvGrpSpPr/>
          <p:nvPr/>
        </p:nvGrpSpPr>
        <p:grpSpPr>
          <a:xfrm>
            <a:off x="216375" y="121298"/>
            <a:ext cx="11975625" cy="681135"/>
            <a:chOff x="216375" y="121298"/>
            <a:chExt cx="11975625" cy="68113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7C3C9B6-ED28-44F4-95BA-B653E6440353}"/>
                </a:ext>
              </a:extLst>
            </p:cNvPr>
            <p:cNvSpPr/>
            <p:nvPr/>
          </p:nvSpPr>
          <p:spPr>
            <a:xfrm>
              <a:off x="1125899" y="307911"/>
              <a:ext cx="11066101" cy="494522"/>
            </a:xfrm>
            <a:prstGeom prst="rect">
              <a:avLst/>
            </a:prstGeom>
            <a:solidFill>
              <a:srgbClr val="140B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第七步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•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查询任务</a:t>
              </a: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229B6F72-8617-45E1-8C64-428B04B43ACA}"/>
                </a:ext>
              </a:extLst>
            </p:cNvPr>
            <p:cNvSpPr/>
            <p:nvPr/>
          </p:nvSpPr>
          <p:spPr>
            <a:xfrm flipH="1">
              <a:off x="216375" y="238084"/>
              <a:ext cx="651429" cy="564349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A4C4E71B-F19B-441D-8448-B711AE158B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326" y="121298"/>
              <a:ext cx="573622" cy="5736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845AFC87-0631-404E-BB47-E80BE7AA1719}"/>
              </a:ext>
            </a:extLst>
          </p:cNvPr>
          <p:cNvSpPr txBox="1"/>
          <p:nvPr/>
        </p:nvSpPr>
        <p:spPr>
          <a:xfrm>
            <a:off x="7508035" y="3459497"/>
            <a:ext cx="989095" cy="989094"/>
          </a:xfrm>
          <a:custGeom>
            <a:avLst/>
            <a:gdLst/>
            <a:ahLst/>
            <a:cxnLst/>
            <a:rect l="l" t="t" r="r" b="b"/>
            <a:pathLst>
              <a:path w="989095" h="989094">
                <a:moveTo>
                  <a:pt x="709604" y="938459"/>
                </a:moveTo>
                <a:lnTo>
                  <a:pt x="699516" y="987968"/>
                </a:lnTo>
                <a:lnTo>
                  <a:pt x="520029" y="987968"/>
                </a:lnTo>
                <a:lnTo>
                  <a:pt x="520076" y="987749"/>
                </a:lnTo>
                <a:lnTo>
                  <a:pt x="529476" y="987881"/>
                </a:lnTo>
                <a:cubicBezTo>
                  <a:pt x="585134" y="983963"/>
                  <a:pt x="640460" y="970613"/>
                  <a:pt x="692956" y="947585"/>
                </a:cubicBezTo>
                <a:close/>
                <a:moveTo>
                  <a:pt x="484554" y="105"/>
                </a:moveTo>
                <a:cubicBezTo>
                  <a:pt x="685148" y="-4046"/>
                  <a:pt x="872404" y="114607"/>
                  <a:pt x="951402" y="305326"/>
                </a:cubicBezTo>
                <a:cubicBezTo>
                  <a:pt x="1041686" y="523292"/>
                  <a:pt x="965428" y="774680"/>
                  <a:pt x="769265" y="905753"/>
                </a:cubicBezTo>
                <a:lnTo>
                  <a:pt x="709604" y="938459"/>
                </a:lnTo>
                <a:lnTo>
                  <a:pt x="814709" y="422607"/>
                </a:lnTo>
                <a:lnTo>
                  <a:pt x="814709" y="265110"/>
                </a:lnTo>
                <a:lnTo>
                  <a:pt x="470023" y="265110"/>
                </a:lnTo>
                <a:lnTo>
                  <a:pt x="470023" y="395037"/>
                </a:lnTo>
                <a:lnTo>
                  <a:pt x="648393" y="395037"/>
                </a:lnTo>
                <a:lnTo>
                  <a:pt x="520076" y="987749"/>
                </a:lnTo>
                <a:lnTo>
                  <a:pt x="446051" y="986714"/>
                </a:lnTo>
                <a:cubicBezTo>
                  <a:pt x="335319" y="975808"/>
                  <a:pt x="228254" y="927665"/>
                  <a:pt x="144842" y="844253"/>
                </a:cubicBezTo>
                <a:lnTo>
                  <a:pt x="144842" y="989094"/>
                </a:lnTo>
                <a:lnTo>
                  <a:pt x="0" y="989094"/>
                </a:lnTo>
                <a:lnTo>
                  <a:pt x="0" y="494572"/>
                </a:lnTo>
                <a:cubicBezTo>
                  <a:pt x="0" y="258648"/>
                  <a:pt x="166655" y="55578"/>
                  <a:pt x="398046" y="9551"/>
                </a:cubicBezTo>
                <a:cubicBezTo>
                  <a:pt x="426970" y="3797"/>
                  <a:pt x="455898" y="698"/>
                  <a:pt x="484554" y="105"/>
                </a:cubicBezTo>
                <a:close/>
              </a:path>
            </a:pathLst>
          </a:custGeom>
          <a:solidFill>
            <a:srgbClr val="140B6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latin typeface="Impact" panose="020B0806030902050204" pitchFamily="34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9995E46-724E-4832-8C73-C5EA12AC110F}"/>
              </a:ext>
            </a:extLst>
          </p:cNvPr>
          <p:cNvGrpSpPr/>
          <p:nvPr/>
        </p:nvGrpSpPr>
        <p:grpSpPr>
          <a:xfrm>
            <a:off x="1380930" y="1212981"/>
            <a:ext cx="2528597" cy="5253134"/>
            <a:chOff x="5570375" y="1119675"/>
            <a:chExt cx="2873828" cy="5253134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2CF7C511-D9EF-4560-9174-7D32E2ACC50B}"/>
                </a:ext>
              </a:extLst>
            </p:cNvPr>
            <p:cNvSpPr/>
            <p:nvPr/>
          </p:nvSpPr>
          <p:spPr>
            <a:xfrm>
              <a:off x="5570375" y="1119675"/>
              <a:ext cx="2873828" cy="5253134"/>
            </a:xfrm>
            <a:prstGeom prst="roundRect">
              <a:avLst>
                <a:gd name="adj" fmla="val 9199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矩形: 圆顶角 17">
              <a:extLst>
                <a:ext uri="{FF2B5EF4-FFF2-40B4-BE49-F238E27FC236}">
                  <a16:creationId xmlns:a16="http://schemas.microsoft.com/office/drawing/2014/main" id="{77D7BB70-5294-4B70-9C92-3006368CA75A}"/>
                </a:ext>
              </a:extLst>
            </p:cNvPr>
            <p:cNvSpPr/>
            <p:nvPr/>
          </p:nvSpPr>
          <p:spPr>
            <a:xfrm flipV="1">
              <a:off x="6496438" y="1119675"/>
              <a:ext cx="1021702" cy="18661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488E9E2B-89DB-41F8-800A-4D94BCDCD0FC}"/>
              </a:ext>
            </a:extLst>
          </p:cNvPr>
          <p:cNvSpPr/>
          <p:nvPr/>
        </p:nvSpPr>
        <p:spPr>
          <a:xfrm>
            <a:off x="2857502" y="3954044"/>
            <a:ext cx="858416" cy="85841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>
            <a:extLst>
              <a:ext uri="{FF2B5EF4-FFF2-40B4-BE49-F238E27FC236}">
                <a16:creationId xmlns:a16="http://schemas.microsoft.com/office/drawing/2014/main" id="{D6BDABA2-E65B-49BC-92C4-8B8AF68F07A2}"/>
              </a:ext>
            </a:extLst>
          </p:cNvPr>
          <p:cNvSpPr/>
          <p:nvPr/>
        </p:nvSpPr>
        <p:spPr>
          <a:xfrm rot="5400000" flipH="1">
            <a:off x="2587083" y="4767766"/>
            <a:ext cx="681135" cy="380772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A0D0D7-FBA7-4BE5-AA92-CB7EFF537721}"/>
              </a:ext>
            </a:extLst>
          </p:cNvPr>
          <p:cNvSpPr txBox="1"/>
          <p:nvPr/>
        </p:nvSpPr>
        <p:spPr>
          <a:xfrm>
            <a:off x="7436498" y="4731193"/>
            <a:ext cx="4618654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140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返回盘点功能的首页，在“查询记录”中查看已盘和未盘任务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EACE03A-4207-436E-81FC-702EF7C4F09D}"/>
              </a:ext>
            </a:extLst>
          </p:cNvPr>
          <p:cNvGrpSpPr/>
          <p:nvPr/>
        </p:nvGrpSpPr>
        <p:grpSpPr>
          <a:xfrm>
            <a:off x="4248538" y="1212981"/>
            <a:ext cx="2528597" cy="5253134"/>
            <a:chOff x="5570375" y="1119675"/>
            <a:chExt cx="2873828" cy="5253134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92B55EE7-3629-40F7-BD8A-A27A277ED1B3}"/>
                </a:ext>
              </a:extLst>
            </p:cNvPr>
            <p:cNvSpPr/>
            <p:nvPr/>
          </p:nvSpPr>
          <p:spPr>
            <a:xfrm>
              <a:off x="5570375" y="1119675"/>
              <a:ext cx="2873828" cy="5253134"/>
            </a:xfrm>
            <a:prstGeom prst="roundRect">
              <a:avLst>
                <a:gd name="adj" fmla="val 9199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矩形: 圆顶角 28">
              <a:extLst>
                <a:ext uri="{FF2B5EF4-FFF2-40B4-BE49-F238E27FC236}">
                  <a16:creationId xmlns:a16="http://schemas.microsoft.com/office/drawing/2014/main" id="{8C3836B1-251D-46A0-97CC-09021AAD2CF7}"/>
                </a:ext>
              </a:extLst>
            </p:cNvPr>
            <p:cNvSpPr/>
            <p:nvPr/>
          </p:nvSpPr>
          <p:spPr>
            <a:xfrm flipV="1">
              <a:off x="6496438" y="1119675"/>
              <a:ext cx="1021702" cy="18661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>
              <a:solidFill>
                <a:srgbClr val="140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7A997B23-AEE0-4545-B030-1BF3A6970C6E}"/>
              </a:ext>
            </a:extLst>
          </p:cNvPr>
          <p:cNvSpPr/>
          <p:nvPr/>
        </p:nvSpPr>
        <p:spPr>
          <a:xfrm>
            <a:off x="4161454" y="1650354"/>
            <a:ext cx="2687216" cy="36506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KSO_Shape">
            <a:extLst>
              <a:ext uri="{FF2B5EF4-FFF2-40B4-BE49-F238E27FC236}">
                <a16:creationId xmlns:a16="http://schemas.microsoft.com/office/drawing/2014/main" id="{431B52D0-BA9F-4F8E-9175-AFEB614A218D}"/>
              </a:ext>
            </a:extLst>
          </p:cNvPr>
          <p:cNvSpPr/>
          <p:nvPr/>
        </p:nvSpPr>
        <p:spPr>
          <a:xfrm rot="20954932">
            <a:off x="5036405" y="2058291"/>
            <a:ext cx="864919" cy="735342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2133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385</Words>
  <Application>Microsoft Office PowerPoint</Application>
  <PresentationFormat>宽屏</PresentationFormat>
  <Paragraphs>39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等线</vt:lpstr>
      <vt:lpstr>等线 Light</vt:lpstr>
      <vt:lpstr>微软雅黑</vt:lpstr>
      <vt:lpstr>Arial</vt:lpstr>
      <vt:lpstr>Calibri</vt:lpstr>
      <vt:lpstr>Impact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 琪</dc:creator>
  <cp:lastModifiedBy>陈 琪</cp:lastModifiedBy>
  <cp:revision>9</cp:revision>
  <dcterms:created xsi:type="dcterms:W3CDTF">2020-10-20T02:13:06Z</dcterms:created>
  <dcterms:modified xsi:type="dcterms:W3CDTF">2020-10-20T03:48:03Z</dcterms:modified>
</cp:coreProperties>
</file>